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1" r:id="rId2"/>
    <p:sldMasterId id="2147483653" r:id="rId3"/>
    <p:sldMasterId id="2147483655" r:id="rId4"/>
    <p:sldMasterId id="2147483660" r:id="rId5"/>
    <p:sldMasterId id="2147483665" r:id="rId6"/>
    <p:sldMasterId id="2147483666" r:id="rId7"/>
  </p:sldMasterIdLst>
  <p:notesMasterIdLst>
    <p:notesMasterId r:id="rId30"/>
  </p:notesMasterIdLst>
  <p:sldIdLst>
    <p:sldId id="256" r:id="rId8"/>
    <p:sldId id="432" r:id="rId9"/>
    <p:sldId id="435" r:id="rId10"/>
    <p:sldId id="421" r:id="rId11"/>
    <p:sldId id="422" r:id="rId12"/>
    <p:sldId id="425" r:id="rId13"/>
    <p:sldId id="428" r:id="rId14"/>
    <p:sldId id="423" r:id="rId15"/>
    <p:sldId id="424" r:id="rId16"/>
    <p:sldId id="429" r:id="rId17"/>
    <p:sldId id="257" r:id="rId18"/>
    <p:sldId id="420" r:id="rId19"/>
    <p:sldId id="419" r:id="rId20"/>
    <p:sldId id="431" r:id="rId21"/>
    <p:sldId id="259" r:id="rId22"/>
    <p:sldId id="260" r:id="rId23"/>
    <p:sldId id="263" r:id="rId24"/>
    <p:sldId id="264" r:id="rId25"/>
    <p:sldId id="266" r:id="rId26"/>
    <p:sldId id="269" r:id="rId27"/>
    <p:sldId id="270" r:id="rId28"/>
    <p:sldId id="433" r:id="rId29"/>
  </p:sldIdLst>
  <p:sldSz cx="9144000" cy="6858000" type="screen4x3"/>
  <p:notesSz cx="64008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0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0" y="0"/>
            <a:ext cx="6400800" cy="86868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dt" idx="25"/>
          </p:nvPr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  <a:def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</a:pPr>
            <a:fld id="{0321BA38-CF74-4620-A99B-4F4FFF88E9E3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28.9.2026.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5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029960" y="650520"/>
            <a:ext cx="4343400" cy="3257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move the slide</a:t>
            </a: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notes' format</a:t>
            </a:r>
          </a:p>
        </p:txBody>
      </p:sp>
      <p:sp>
        <p:nvSpPr>
          <p:cNvPr id="107" name="PlaceHolder 5"/>
          <p:cNvSpPr>
            <a:spLocks noGrp="1"/>
          </p:cNvSpPr>
          <p:nvPr>
            <p:ph type="ftr" idx="26"/>
          </p:nvPr>
        </p:nvSpPr>
        <p:spPr>
          <a:xfrm>
            <a:off x="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8" name="PlaceHolder 6"/>
          <p:cNvSpPr>
            <a:spLocks noGrp="1"/>
          </p:cNvSpPr>
          <p:nvPr>
            <p:ph type="sldNum" idx="27"/>
          </p:nvPr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  <a:def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</a:pPr>
            <a:fld id="{8DE523EC-18CD-4802-8F90-5965720EEFDA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‹#›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2"/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D6E53D9C-983F-49B3-912D-D826950C2A29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28.9.2026.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4" name="Rectangle 11"/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DE86C3E2-7DA9-49DC-A47F-06A1EECBEC5D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3"/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F120A0D5-45CE-4979-9B27-F0EBBA113460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28.9.2026.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8" name="Rectangle 7"/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E617F560-FEAD-4D45-952A-509F52E2EAB4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11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96CE3-A0C6-A3DB-4C5E-EF829357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3">
            <a:extLst>
              <a:ext uri="{FF2B5EF4-FFF2-40B4-BE49-F238E27FC236}">
                <a16:creationId xmlns:a16="http://schemas.microsoft.com/office/drawing/2014/main" id="{686DC0F6-6EC3-6D6A-16A1-70BE1DFB5507}"/>
              </a:ext>
            </a:extLst>
          </p:cNvPr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F120A0D5-45CE-4979-9B27-F0EBBA113460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28.9.2026.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8" name="Rectangle 7">
            <a:extLst>
              <a:ext uri="{FF2B5EF4-FFF2-40B4-BE49-F238E27FC236}">
                <a16:creationId xmlns:a16="http://schemas.microsoft.com/office/drawing/2014/main" id="{D0F32DE0-78AC-1691-CCD4-C2A49F2CBFCA}"/>
              </a:ext>
            </a:extLst>
          </p:cNvPr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E617F560-FEAD-4D45-952A-509F52E2EAB4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14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9" name="PlaceHolder 1">
            <a:extLst>
              <a:ext uri="{FF2B5EF4-FFF2-40B4-BE49-F238E27FC236}">
                <a16:creationId xmlns:a16="http://schemas.microsoft.com/office/drawing/2014/main" id="{577A2D5C-CE11-287B-DA9E-39DE23A72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>
            <a:extLst>
              <a:ext uri="{FF2B5EF4-FFF2-40B4-BE49-F238E27FC236}">
                <a16:creationId xmlns:a16="http://schemas.microsoft.com/office/drawing/2014/main" id="{CC701530-8964-9B3D-ACE2-68506F8C648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18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sp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42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spcBef>
                <a:spcPts val="7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67293E9-B3F6-4E98-81E2-06F3CE5865C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BE7F59-31BE-499D-A7F1-CDABD3FA228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F513C7E-BA53-4747-BF28-6AF439209EA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F620FC5-32AF-4F9C-9BFE-FB0B8F9128B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2261D8-0C66-4075-4633-9DC2EE808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635597-C7FA-5080-E748-913754E658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B3B271-E314-3EB4-AE0A-AE36B90BB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AAE50-08A5-4C80-A420-83A0FA7F486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220676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EFF937-31B7-9634-B7A8-E478F9476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235261-26CA-8106-FBBF-8AB740412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E596E7-0FE4-FEAC-A5B3-1C7474E7EF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C9097-0B45-46F3-847F-1BCDC0FD9A6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9381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30208A-C0B9-4A35-84CA-86EA9DBD1B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B3D95C-2E6F-2C66-C19E-872EA44A29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999172-3D53-5E0C-A48D-0450ED6B03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4B024-3373-422E-83D0-E51981FB910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3906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1EA389-3075-5B58-86D7-314584CC74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A60FAF-614F-8C11-E520-9061211D48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AF43DB-9E80-1872-EA6C-AE2F2F8456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10D16-B972-427C-B1EA-ACEDFFE92E9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32648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096E47-3C4E-873C-1844-3382D10994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44C9CE2-8DD3-CDAA-EF6A-5DA2215604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A1E521-7F1F-6997-F511-98F41B2F29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3EC54-F713-4CA3-A32E-7FE82AA2918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79644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87CF6DB-99FF-D19E-1C8F-9ECFB6C5E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63496FC-1651-FCA3-F50C-74C968D8C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674F4B-D575-084E-5992-472CA1DC0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3249-D860-4CC1-B7AF-000145E9A9A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020873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754912A-5D5E-8196-0E41-B4AEBBC153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5CCC31-D5FA-41E8-D044-C6BC210715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D83D35-273B-E4B1-A3EF-06C310891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AE6F5-F1B7-4B3C-845B-F784EBE418A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37760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25FAA2-E3E4-2280-0C70-29FE6217E0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3EA28-B6A0-2A4E-BA3B-36F11A4804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F754A8-37B3-A692-393C-DBEA6ECEE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A6747-9D95-4E24-8286-6EF443B0C49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111536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F2BE00-27E1-064E-ACA2-74FBE6E757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C492AF-3E75-E555-3381-6C85445CC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C31F1-80E0-8E04-416C-A11600E602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9DA43-E847-48D5-8018-78480BC7D83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22873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33B3BD-B03E-385A-433E-27DD9E8C36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C6EAF2-B2E0-496E-FCA6-34B132BF02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B8D654-CBA8-BFD4-5DF1-E890B8E8C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1E3C-2F19-43CC-BD7D-087F04AE7FF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182889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FCF738-160A-1CA4-055B-0923FBE603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9DFB93-81D0-401A-5C09-18C94095E1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74F1AB-9F5C-BF52-CBB3-2C10B12B10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4F73B-A750-40D5-83A6-6CB3692BD13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1109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>
          <a:xfrm>
            <a:off x="609480" y="1219320"/>
            <a:ext cx="7925040" cy="91440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56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" name="Line 8"/>
          <p:cNvSpPr/>
          <p:nvPr/>
        </p:nvSpPr>
        <p:spPr>
          <a:xfrm>
            <a:off x="1981080" y="3962520"/>
            <a:ext cx="651204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 idx="1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 idx="2"/>
          </p:nvPr>
        </p:nvSpPr>
        <p:spPr>
          <a:xfrm>
            <a:off x="3124080" y="624348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sldNum" idx="3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2F5432B-80B2-42F9-A15C-0C7FDA5CBCD6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FD5D9B8-C80D-48C0-B136-5254FC890B2E}" type="slidenum"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7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1" u="none" strike="noStrike">
                <a:solidFill>
                  <a:srgbClr val="006633"/>
                </a:solidFill>
                <a:effectLst/>
                <a:uFillTx/>
                <a:latin typeface="Times New Roman"/>
              </a:rPr>
              <a:t>Click to edit the title text format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793D34C-43FD-4445-91DD-B55A218BAC7A}" type="slidenum"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3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4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dt" idx="10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1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2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28535AB-1452-46A6-991F-6598AF1E8946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0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1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2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7" name="Freeform 17" descr="CITTEXT"/>
            <p:cNvSpPr/>
            <p:nvPr/>
          </p:nvSpPr>
          <p:spPr>
            <a:xfrm>
              <a:off x="0" y="0"/>
              <a:ext cx="2895480" cy="6858000"/>
            </a:xfrm>
            <a:custGeom>
              <a:avLst/>
              <a:gdLst>
                <a:gd name="GluePoint1X" fmla="*/ 0 w 1824"/>
                <a:gd name="GluePoint1Y" fmla="*/ 22475 h 3840"/>
                <a:gd name="GluePoint2X" fmla="*/ 0 w 1824"/>
                <a:gd name="GluePoint2Y" fmla="*/ 0 h 3840"/>
                <a:gd name="GluePoint3X" fmla="*/ 1824 w 1824"/>
                <a:gd name="GluePoint3Y" fmla="*/ 0 h 3840"/>
                <a:gd name="GluePoint4X" fmla="*/ 583 w 1824"/>
                <a:gd name="GluePoint4Y" fmla="*/ 22475 h 3840"/>
                <a:gd name="GluePoint5X" fmla="*/ 0 w 1824"/>
                <a:gd name="GluePoint5Y" fmla="*/ 22475 h 384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l" t="t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ctr"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sp>
          <p:nvSpPr>
            <p:cNvPr id="48" name="Rectangle 7"/>
            <p:cNvSpPr/>
            <p:nvPr/>
          </p:nvSpPr>
          <p:spPr>
            <a:xfrm>
              <a:off x="1600200" y="0"/>
              <a:ext cx="7543800" cy="380880"/>
            </a:xfrm>
            <a:prstGeom prst="rect">
              <a:avLst/>
            </a:prstGeom>
            <a:solidFill>
              <a:srgbClr val="FF822D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pic>
          <p:nvPicPr>
            <p:cNvPr id="49" name="Picture 8" descr="CITBANND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669" r="5339" b="86772"/>
            <a:stretch/>
          </p:blipFill>
          <p:spPr>
            <a:xfrm>
              <a:off x="2514600" y="0"/>
              <a:ext cx="6629400" cy="138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0" name="Rectangle 9"/>
            <p:cNvSpPr/>
            <p:nvPr/>
          </p:nvSpPr>
          <p:spPr>
            <a:xfrm>
              <a:off x="1600200" y="380880"/>
              <a:ext cx="7543800" cy="76320"/>
            </a:xfrm>
            <a:prstGeom prst="rect">
              <a:avLst/>
            </a:prstGeom>
            <a:solidFill>
              <a:srgbClr val="00CC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29520" rIns="90000" bIns="2952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grpSp>
          <p:nvGrpSpPr>
            <p:cNvPr id="51" name="Group 20"/>
            <p:cNvGrpSpPr/>
            <p:nvPr/>
          </p:nvGrpSpPr>
          <p:grpSpPr>
            <a:xfrm>
              <a:off x="0" y="3581280"/>
              <a:ext cx="5781600" cy="149040"/>
              <a:chOff x="0" y="3581280"/>
              <a:chExt cx="5781600" cy="149040"/>
            </a:xfrm>
          </p:grpSpPr>
          <p:sp>
            <p:nvSpPr>
              <p:cNvPr id="52" name="Freeform 10"/>
              <p:cNvSpPr/>
              <p:nvPr/>
            </p:nvSpPr>
            <p:spPr>
              <a:xfrm>
                <a:off x="0" y="3666960"/>
                <a:ext cx="5781600" cy="1800"/>
              </a:xfrm>
              <a:custGeom>
                <a:avLst/>
                <a:gdLst>
                  <a:gd name="GluePoint1X" fmla="*/ 0 w 3642"/>
                  <a:gd name="GluePoint1Y" fmla="*/ 0 h 1"/>
                  <a:gd name="GluePoint2X" fmla="*/ 3642 w 3642"/>
                  <a:gd name="GluePoint2Y" fmla="*/ 0 h 1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</a:cxnLst>
                <a:rect l="l" t="t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360">
                <a:solidFill>
                  <a:srgbClr val="00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-45000" rIns="90000" bIns="-45000" anchor="ctr">
                <a:noAutofit/>
              </a:bodyPr>
              <a:lstStyle/>
              <a:p>
                <a:endParaRPr lang="hr-HR" sz="1200" b="0" u="none" strike="noStrike">
                  <a:solidFill>
                    <a:srgbClr val="000000"/>
                  </a:solidFill>
                  <a:effectLst/>
                  <a:uFillTx/>
                  <a:latin typeface="Garamond"/>
                </a:endParaRPr>
              </a:p>
            </p:txBody>
          </p:sp>
          <p:grpSp>
            <p:nvGrpSpPr>
              <p:cNvPr id="53" name="Group 15"/>
              <p:cNvGrpSpPr/>
              <p:nvPr/>
            </p:nvGrpSpPr>
            <p:grpSpPr>
              <a:xfrm>
                <a:off x="1523880" y="3581280"/>
                <a:ext cx="2663640" cy="149040"/>
                <a:chOff x="1523880" y="3581280"/>
                <a:chExt cx="2663640" cy="149040"/>
              </a:xfrm>
            </p:grpSpPr>
            <p:sp>
              <p:nvSpPr>
                <p:cNvPr id="54" name="Oval 20"/>
                <p:cNvSpPr/>
                <p:nvPr/>
              </p:nvSpPr>
              <p:spPr>
                <a:xfrm>
                  <a:off x="15238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5" name="Oval 21"/>
                <p:cNvSpPr/>
                <p:nvPr/>
              </p:nvSpPr>
              <p:spPr>
                <a:xfrm>
                  <a:off x="2361960" y="3581280"/>
                  <a:ext cx="14940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6" name="Oval 22"/>
                <p:cNvSpPr/>
                <p:nvPr/>
              </p:nvSpPr>
              <p:spPr>
                <a:xfrm>
                  <a:off x="3200040" y="3581280"/>
                  <a:ext cx="14940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7" name="Oval 23"/>
                <p:cNvSpPr/>
                <p:nvPr/>
              </p:nvSpPr>
              <p:spPr>
                <a:xfrm>
                  <a:off x="40384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</p:grpSp>
        </p:grpSp>
      </p:grp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3352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title text format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33520" y="213372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63B1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outline text format</a:t>
            </a:r>
          </a:p>
          <a:p>
            <a:pPr marL="743040" lvl="1" indent="-285840">
              <a:spcBef>
                <a:spcPts val="700"/>
              </a:spcBef>
              <a:buClr>
                <a:srgbClr val="FF822D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Second Outline Level</a:t>
            </a:r>
          </a:p>
          <a:p>
            <a:pPr marL="1143000" lvl="2" indent="-228600">
              <a:spcBef>
                <a:spcPts val="601"/>
              </a:spcBef>
              <a:buClr>
                <a:srgbClr val="00CC00"/>
              </a:buClr>
              <a:buFont typeface="Tahoma"/>
              <a:buChar char="•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Third Outline Level</a:t>
            </a:r>
          </a:p>
          <a:p>
            <a:pPr marL="1600200" lvl="3" indent="-228600">
              <a:spcBef>
                <a:spcPts val="499"/>
              </a:spcBef>
              <a:buClr>
                <a:srgbClr val="B2B2B2"/>
              </a:buClr>
              <a:buFont typeface="Tahoma"/>
              <a:buChar char="•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Fourth Outline Level</a:t>
            </a:r>
          </a:p>
          <a:p>
            <a:pPr marL="2057400" lvl="4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Fifth Outline Level</a:t>
            </a:r>
          </a:p>
          <a:p>
            <a:pPr marL="2057400" lvl="5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Sixth Outline Level</a:t>
            </a:r>
          </a:p>
          <a:p>
            <a:pPr marL="2057400" lvl="6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7"/>
          <p:cNvSpPr/>
          <p:nvPr/>
        </p:nvSpPr>
        <p:spPr>
          <a:xfrm>
            <a:off x="609480" y="1219320"/>
            <a:ext cx="7925040" cy="91440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56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5" name="Line 8"/>
          <p:cNvSpPr/>
          <p:nvPr/>
        </p:nvSpPr>
        <p:spPr>
          <a:xfrm>
            <a:off x="1981080" y="3962520"/>
            <a:ext cx="651204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dt" idx="19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ftr" idx="20"/>
          </p:nvPr>
        </p:nvSpPr>
        <p:spPr>
          <a:xfrm>
            <a:off x="3124080" y="624348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sldNum" idx="21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1E2E93F-4FE6-41E9-95BE-E4E21BEA8D9B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352202F-2FA9-E67D-8622-FCF62A7CA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172B8A7-D4A4-A469-BE30-823C8B000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6E723401-7182-9BB1-4D87-D2707EC0D1C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A2931A7A-F530-4E74-6A8D-AEE600DF4E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3E1890CA-1FD6-7F90-4C9A-B84F85C8E0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j-lt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982BD5D8-67EC-4A11-A5C0-224AD544B23E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8199" name="Freeform 7">
            <a:extLst>
              <a:ext uri="{FF2B5EF4-FFF2-40B4-BE49-F238E27FC236}">
                <a16:creationId xmlns:a16="http://schemas.microsoft.com/office/drawing/2014/main" id="{F008C43C-0DC4-2BBD-56F1-3F5880CBA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34ACCCEF-D92B-69EB-B727-7C041CF9B4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02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78426" y="1250639"/>
            <a:ext cx="7563646" cy="271188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600" b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Svetopisamski</a:t>
            </a:r>
            <a:r>
              <a:rPr lang="hr-HR" sz="3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motivi za čuvanje dostojanstva Bogu posvećenih osoba u doba suvremenih računala i podatkovnih centara</a:t>
            </a:r>
          </a:p>
        </p:txBody>
      </p:sp>
      <p:pic>
        <p:nvPicPr>
          <p:cNvPr id="111" name="Picture 13" descr="http://www.ftidi.hr/wp-content/themes/mycollege_child/images/ftidi-logo.png"/>
          <p:cNvPicPr/>
          <p:nvPr/>
        </p:nvPicPr>
        <p:blipFill>
          <a:blip r:embed="rId3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Text Box 4"/>
          <p:cNvSpPr/>
          <p:nvPr/>
        </p:nvSpPr>
        <p:spPr>
          <a:xfrm>
            <a:off x="1187640" y="189360"/>
            <a:ext cx="4679640" cy="8793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afiliran</a:t>
            </a:r>
            <a: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Gregoriana</a:t>
            </a:r>
            <a:br>
              <a:rPr sz="1700" dirty="0"/>
            </a:b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Jordanovac 110, www.ftidi.hr </a:t>
            </a:r>
            <a:endParaRPr lang="hr-HR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981080" y="3962520"/>
            <a:ext cx="4409888" cy="2419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Pogled na Bibliju u enciklici “</a:t>
            </a:r>
            <a:r>
              <a:rPr lang="hr-HR" sz="2800" b="1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Magnifica</a:t>
            </a: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2800" b="1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humanitas</a:t>
            </a: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” pape Lava XIV.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2800" b="1" i="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p. Niko Bilić, SJ – amdg.eu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9B411E-0B9D-BE9F-613A-534042EB5C62}"/>
              </a:ext>
            </a:extLst>
          </p:cNvPr>
          <p:cNvSpPr txBox="1"/>
          <p:nvPr/>
        </p:nvSpPr>
        <p:spPr>
          <a:xfrm>
            <a:off x="1268361" y="6381720"/>
            <a:ext cx="6130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J. A. </a:t>
            </a:r>
            <a:r>
              <a:rPr lang="hr-HR" dirty="0" err="1"/>
              <a:t>Kastner</a:t>
            </a:r>
            <a:r>
              <a:rPr lang="hr-HR" dirty="0"/>
              <a:t>, Srce Isusovo, glavni </a:t>
            </a:r>
            <a:r>
              <a:rPr lang="hr-HR" dirty="0" err="1"/>
              <a:t>oltgar</a:t>
            </a:r>
            <a:r>
              <a:rPr lang="hr-HR" dirty="0"/>
              <a:t> u Bazilici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88ED4B-3D78-5FF0-9595-68B372DC16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935" y="2488108"/>
            <a:ext cx="2458065" cy="4369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45113-F352-B900-ED09-B48C09B23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A7A90CFE-3624-921E-ED09-4B6B4CC5D22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080DF7-C503-1AC5-DAF4-6CF1C406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 dirty="0"/>
              <a:t>amdg.eu</a:t>
            </a:r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A770D687-515B-6BDF-8940-780D0CEDAAFE}"/>
              </a:ext>
            </a:extLst>
          </p:cNvPr>
          <p:cNvSpPr txBox="1">
            <a:spLocks/>
          </p:cNvSpPr>
          <p:nvPr/>
        </p:nvSpPr>
        <p:spPr bwMode="auto">
          <a:xfrm>
            <a:off x="678426" y="1506091"/>
            <a:ext cx="7563646" cy="3213393"/>
          </a:xfrm>
          <a:prstGeom prst="rect">
            <a:avLst/>
          </a:prstGeom>
          <a:noFill/>
          <a:ln w="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dirty="0" err="1">
                <a:solidFill>
                  <a:schemeClr val="tx1"/>
                </a:solidFill>
                <a:latin typeface="Times New Roman"/>
                <a:ea typeface="Times New Roman"/>
              </a:rPr>
              <a:t>Pregolema</a:t>
            </a:r>
            <a: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  <a:t> je ravnica, u nedogled.</a:t>
            </a:r>
            <a:b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hr-HR" sz="2800" b="1" i="1">
                <a:solidFill>
                  <a:schemeClr val="tx1"/>
                </a:solidFill>
                <a:latin typeface="Times New Roman"/>
                <a:ea typeface="Times New Roman"/>
              </a:rPr>
              <a:t>daleko silnija </a:t>
            </a:r>
            <a: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  <a:t>od mojih ruku,</a:t>
            </a:r>
            <a:b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  <a:t>Slavonija, Baranja i Srijem…</a:t>
            </a:r>
            <a:b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  <a:t>ali ako radim</a:t>
            </a:r>
            <a:b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  <a:t>zajedno sa svojima</a:t>
            </a:r>
            <a:b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  <a:t>služi mi, živim s njom </a:t>
            </a:r>
            <a:b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hr-HR" sz="2800" b="1" i="1" dirty="0">
                <a:solidFill>
                  <a:schemeClr val="tx1"/>
                </a:solidFill>
                <a:latin typeface="Times New Roman"/>
                <a:ea typeface="Times New Roman"/>
              </a:rPr>
              <a:t>i donosi mi plodove</a:t>
            </a:r>
          </a:p>
        </p:txBody>
      </p:sp>
      <p:pic>
        <p:nvPicPr>
          <p:cNvPr id="8" name="Picture 13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97AE0208-D824-DBCF-0D0E-A4349E84A1B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605F7A80-CB11-5614-6383-5764D028BFD4}"/>
              </a:ext>
            </a:extLst>
          </p:cNvPr>
          <p:cNvSpPr/>
          <p:nvPr/>
        </p:nvSpPr>
        <p:spPr>
          <a:xfrm>
            <a:off x="1187640" y="189360"/>
            <a:ext cx="4679640" cy="8793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afiliran</a:t>
            </a:r>
            <a: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Gregoriana</a:t>
            </a:r>
            <a:br>
              <a:rPr sz="1700" dirty="0"/>
            </a:b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Jordanovac 110, www.ftidi.hr </a:t>
            </a:r>
            <a:endParaRPr lang="hr-HR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6A2043-D6CC-6D84-89B9-B3743FBB014A}"/>
              </a:ext>
            </a:extLst>
          </p:cNvPr>
          <p:cNvSpPr txBox="1"/>
          <p:nvPr/>
        </p:nvSpPr>
        <p:spPr>
          <a:xfrm>
            <a:off x="1981080" y="4807937"/>
            <a:ext cx="4409888" cy="786618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2800" b="1" i="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p. Niko Bilić, SJ – amdg.eu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AE3A0E6-342D-80EC-3EFB-77AE55996C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920" y="-18063"/>
            <a:ext cx="2477729" cy="40268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F542EB-E038-04E0-1FF0-5DF7FA7E73E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1742" y="3404718"/>
            <a:ext cx="2212258" cy="345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32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C4098-AA22-1134-177B-8228EB180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F323E028-2378-C638-4C0F-E1089C4CE9E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544870C-F548-7E2B-8802-BABB3B060B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8376" y="100837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Veličanstvo ljudske osobe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080305DE-FE57-8834-011E-108CC0FDE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707923"/>
            <a:ext cx="5825614" cy="546586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Mila zadaća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Redovničko zvanje: čuvanje dostojanstva ljudske osobe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Dostojanstvo Bogu posvećene osobe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Polazište: Evanđelje (više od 30x),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Evanđelja – Sveto pismo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Veličanstvena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ljudska narav 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Kristu je postala Put, Istina i Život [1]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Isusu razjašnjena tajna čovjeka [48], ne u podatcima i brzoj izvedbi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135. obljetnicu </a:t>
            </a:r>
            <a:r>
              <a:rPr lang="hr-HR" alt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Rerum</a:t>
            </a:r>
            <a:r>
              <a:rPr lang="hr-HR" alt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novarum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(15. 5. 1891.) pape Lava XIII. 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dokinuo ropstvo i prvi traži da država poštuje osobu i obitelj</a:t>
            </a:r>
            <a:endParaRPr lang="hr-HR" alt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hr-HR" alt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D040AA-C102-AC0A-C8E6-4FBC5122EF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515" y="952860"/>
            <a:ext cx="2910485" cy="51016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BC1B36-4E2C-CE6E-426C-6AC7E2BDBDDE}"/>
              </a:ext>
            </a:extLst>
          </p:cNvPr>
          <p:cNvSpPr txBox="1"/>
          <p:nvPr/>
        </p:nvSpPr>
        <p:spPr>
          <a:xfrm>
            <a:off x="5039670" y="6149072"/>
            <a:ext cx="39666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Paul Hanson, </a:t>
            </a:r>
            <a:r>
              <a:rPr lang="en-GB" sz="1600" dirty="0" err="1"/>
              <a:t>Digitalni</a:t>
            </a:r>
            <a:r>
              <a:rPr lang="en-GB" sz="1600" dirty="0"/>
              <a:t> </a:t>
            </a:r>
            <a:r>
              <a:rPr lang="en-GB" sz="1600" dirty="0" err="1"/>
              <a:t>prikaz</a:t>
            </a:r>
            <a:r>
              <a:rPr lang="en-GB" sz="1600" dirty="0"/>
              <a:t> </a:t>
            </a:r>
            <a:r>
              <a:rPr lang="en-GB" sz="1600" dirty="0" err="1"/>
              <a:t>sv</a:t>
            </a:r>
            <a:r>
              <a:rPr lang="en-GB" sz="1600" dirty="0"/>
              <a:t>. Lica </a:t>
            </a:r>
            <a:r>
              <a:rPr lang="en-GB" sz="1600" dirty="0" err="1"/>
              <a:t>prema</a:t>
            </a:r>
            <a:r>
              <a:rPr lang="en-GB" sz="1600" dirty="0"/>
              <a:t> </a:t>
            </a:r>
            <a:r>
              <a:rPr lang="en-GB" sz="1600" dirty="0" err="1"/>
              <a:t>Torinskom</a:t>
            </a:r>
            <a:r>
              <a:rPr lang="en-GB" sz="1600" dirty="0"/>
              <a:t> </a:t>
            </a:r>
            <a:r>
              <a:rPr lang="en-GB" sz="1600" dirty="0" err="1"/>
              <a:t>platnu</a:t>
            </a:r>
            <a:endParaRPr lang="en-GB" sz="1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E08167-3A8B-42D3-D97D-DAE7DF4AE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 dirty="0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62197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1E00-0ACA-C730-BD18-ADB1B92F8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DEACDA97-240A-1C20-D593-4D627DE3687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C7AF081-C20F-265F-D009-08FC449D5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2031" y="230921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Sveto pismo u 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nciklici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17B63BC5-8A08-624C-1D50-D56DE81140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993058"/>
            <a:ext cx="8686800" cy="518073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Oko 60 puta u 245 broja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poglavlja + uvod i zaključak)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Okvir i osnovica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[MH 1.7.9.10.90.130.184.185]: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Babilonska i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Nehemijin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obnove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Jeruzalemskih zidina [posebice 241]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Zaključak: Marijin „Veliča” [230.243.244]</a:t>
            </a:r>
            <a:endParaRPr lang="de-DE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Riječ je tijelom postala [1.23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.48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samo online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Prava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nadogradnja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čovjeka: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Tko je u Kristu, nov je stvor (2 Kor 5,17) [129]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201AE-FFA8-860E-B38C-37F70CE995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84" y="993057"/>
            <a:ext cx="3814915" cy="25432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3B553E-C52C-A1AF-1D6F-D8211B55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412918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DBC6-B1F2-5BC9-1A2F-9D9AC24B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66F87566-E3E0-18AD-34E9-8E38EC65E4F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9430DBA-2045-D701-4704-1F0D580E1A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Stari </a:t>
            </a:r>
            <a:r>
              <a:rPr lang="de-DE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zavjet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EC4B5625-39A2-916B-9293-1EBC36803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Uvod: 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Hoćemo li graditi Kulu (Post 11)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ili grad Božji (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2-6) [1.7.130]?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Papa zaziva Duh mudrosti koji je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stvaranja tu (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8,22-31) [3]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u dijalogu sa znanostima [23]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gradilište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[16.90.185.236.241]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Ljubav će se i vjernost sastati, </a:t>
            </a:r>
            <a:br>
              <a:rPr lang="de-DE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pravda i mir zagrliti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85,10) [16.215]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r-HR" altLang="en-US" sz="27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pogl</a:t>
            </a: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Tehnokratska paradigma</a:t>
            </a:r>
            <a:r>
              <a:rPr lang="de-DE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hr-HR" altLang="en-US" sz="27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Nehemija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 na </a:t>
            </a:r>
            <a:r>
              <a:rPr lang="hr-HR" alt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gradilištu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[90]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Prigrljujemo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tehniku na 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Nehemijin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način [129]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D6FAB0-DF6D-1C62-E0BA-7DA6F5D7A3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842" y="-1"/>
            <a:ext cx="2463325" cy="437535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355B4-A5B2-BA15-0549-0AC378E32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68602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80B41-3BFF-448E-FF40-0D027682B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3EF323F9-E55D-B1D4-0DCA-511CB0CF312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FF09EEA-CCC1-F375-4BB9-F3FCEDFC3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208" y="218821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sliku Božju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458A9C0B-B415-435D-8873-39BCAB6BC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934065"/>
            <a:ext cx="8440616" cy="523972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Čovjek stvoren na sliku Božju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[29.50.73.148.176]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Čovjek ‘stvoren’ 3x (ukupno 7x u Post)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careva slika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12,16)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Zajedništvo: „stvori ih” (Post 1,27)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Bogom, bližnjim, stvorenjem [50]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Dati ime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(Post 2,19) – izreći što jest,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živjeti u istini</a:t>
            </a:r>
            <a:endParaRPr lang="hr-H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Blagoslov: Bit ćeš blagoslov (Post 12,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Crkve i središte cjelovitog ljudskog </a:t>
            </a:r>
            <a:br>
              <a:rPr lang="de-DE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razvoja [50]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Rast: savršen čovjek, uzrast Kristov 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[127] 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(Ef 4,13)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2659BD-1CE7-8F5D-4566-F769B5F753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6606" y="0"/>
            <a:ext cx="2497394" cy="44299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A31106-44DB-B324-5B0D-84943EC6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28119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69C77-708E-A399-6953-33F695D9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47DAC9ED-E5AF-85BE-5FC6-5DF1B076895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D802DE4-51CB-C807-D4E4-BBC417105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Civilizacija ljubavi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8D7D9A06-79FF-FA6F-6951-0E8F70232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poglavlje: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Evo, činim novo! (Iz 43,19)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[210 i 245] završni broj 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21,5)</a:t>
            </a:r>
            <a:endParaRPr lang="de-DE" altLang="en-US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Zaključak: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Drvo života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(Post 2,9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3,22.24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u novom Jeruzalemu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rehabilitiran Eden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22,2) [242]</a:t>
            </a:r>
          </a:p>
          <a:p>
            <a:pPr eaLnBrk="1" hangingPunct="1">
              <a:spcBef>
                <a:spcPct val="0"/>
              </a:spcBef>
            </a:pPr>
            <a:endParaRPr lang="hr-HR" altLang="en-US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2DD3B6-523A-D59E-528E-2C3B795A4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EB4DF-D25F-68B5-D8F3-04B99D041B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7735" y="0"/>
            <a:ext cx="3296265" cy="58600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BA9909-CF9E-E2D6-724B-7308DFB75D32}"/>
              </a:ext>
            </a:extLst>
          </p:cNvPr>
          <p:cNvSpPr txBox="1"/>
          <p:nvPr/>
        </p:nvSpPr>
        <p:spPr>
          <a:xfrm>
            <a:off x="385915" y="5525619"/>
            <a:ext cx="5476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Raspelo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 u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Rezidenciji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Družbe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Isusove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 u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Dubrovniku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79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4B805-F23F-3E99-1E34-C6DCEFDBF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034ABA56-BA78-BBCF-0DFA-3A5EFD297B8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41F92D1E-23F4-806B-342C-7D48D5073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040" y="228653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Novi zavjet u 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79E6F5E2-C7C1-2A91-E0CA-7C470C7AD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346832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Talenti su nam dani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 bismo donijeli plod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(Mt 25,14-30) [9]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usp. Post 1,28; </a:t>
            </a:r>
            <a:r>
              <a:rPr lang="hr-HR" alt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15,5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sluga na kraju ima 11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i drugi pozvani dijeliti osjećaj gospodarev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Treći zao i lijen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prihvaća svoje, misli na polja i žetve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Vodi ga strah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CC551D-CE80-FCF5-207A-A6A7A6FC91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436" y="68826"/>
            <a:ext cx="3738564" cy="249359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70F8E6-CD97-D4BB-AB7F-6DED5817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86465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CF958-DCB3-BA63-F4AC-CB93A257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1732DF74-40C5-5EEA-54F4-F6E1528CB6C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928DDB91-4E81-32C1-72C3-775405AD9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Upute za život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066EFB44-AA09-424A-BD4F-9AD91E0AD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42219"/>
            <a:ext cx="8346832" cy="5131569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pogl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Milosrdni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Samarijanac</a:t>
            </a:r>
            <a:endParaRPr lang="hr-H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Jeruzalem i Jerihon ne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daju sigurnost na putu</a:t>
            </a:r>
          </a:p>
          <a:p>
            <a:pPr lvl="1" eaLnBrk="1" hangingPunct="1">
              <a:spcBef>
                <a:spcPct val="0"/>
              </a:spcBef>
            </a:pP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Vidi i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dirnut je (Lk 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10,33);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pristupa, povija rane,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brine se (34)</a:t>
            </a:r>
          </a:p>
          <a:p>
            <a:pPr lvl="2" eaLnBrk="1" hangingPunct="1">
              <a:spcBef>
                <a:spcPct val="0"/>
              </a:spcBef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iz kultnih razloga prešao na drugu stranu i otišao</a:t>
            </a:r>
            <a:endParaRPr lang="de-DE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ozračju povjerenja plaća unaprijed (35)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DF3FE1-3532-03C7-B3F5-32A3C0EAE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527" y="0"/>
            <a:ext cx="3715473" cy="311359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80168C-3D55-1CC8-E141-541BE26C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66132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3D46E-C80A-52DF-784B-77025A4FC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5B2A37E9-6FC1-F45F-9D68-6355C26EB9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63033" y="5429917"/>
            <a:ext cx="2374490" cy="69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sz="1600" dirty="0"/>
              <a:t>Paul Hanson, </a:t>
            </a:r>
            <a:r>
              <a:rPr lang="en-GB" sz="1600" dirty="0" err="1"/>
              <a:t>Digitalni</a:t>
            </a:r>
            <a:r>
              <a:rPr lang="en-GB" sz="1600" dirty="0"/>
              <a:t> </a:t>
            </a:r>
            <a:r>
              <a:rPr lang="en-GB" sz="1600" dirty="0" err="1"/>
              <a:t>prikaz</a:t>
            </a:r>
            <a:r>
              <a:rPr lang="en-GB" sz="1600" dirty="0"/>
              <a:t> </a:t>
            </a:r>
            <a:r>
              <a:rPr lang="en-GB" sz="1600" dirty="0" err="1"/>
              <a:t>sv</a:t>
            </a:r>
            <a:r>
              <a:rPr lang="en-GB" sz="1600" dirty="0"/>
              <a:t>. Lica </a:t>
            </a:r>
            <a:r>
              <a:rPr lang="en-GB" sz="1600" dirty="0" err="1"/>
              <a:t>prema</a:t>
            </a:r>
            <a:r>
              <a:rPr lang="en-GB" sz="1600" dirty="0"/>
              <a:t> </a:t>
            </a:r>
            <a:r>
              <a:rPr lang="en-GB" sz="1600" dirty="0" err="1"/>
              <a:t>Torinskom</a:t>
            </a:r>
            <a:r>
              <a:rPr lang="en-GB" sz="1600" dirty="0"/>
              <a:t> </a:t>
            </a:r>
            <a:r>
              <a:rPr lang="en-GB" sz="1600" dirty="0" err="1"/>
              <a:t>platnu</a:t>
            </a:r>
            <a:endParaRPr lang="en-GB" sz="1600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6F57AF4-DEBC-B6C6-D0BD-BD6CA98CC2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208" y="258149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Kršćanski pogled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B0F88C17-FF3F-C446-25EA-E6AD06770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02020"/>
            <a:ext cx="5749058" cy="5171768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Otac Isusu dao „svu vlast na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nebu  i na zemlji” (Mt 28,18) [210]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Poznajemo Svjetlo i znamo da ga </a:t>
            </a:r>
            <a:br>
              <a:rPr lang="de-DE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tama nije nadvladala  (</a:t>
            </a:r>
            <a:r>
              <a:rPr lang="hr-HR" altLang="en-US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1,5) [211]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 – dar Uskrslog Krista [228]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kraj 5. poglavlja: „Mir vama”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(2x </a:t>
            </a:r>
            <a:r>
              <a:rPr lang="hr-HR" altLang="en-US" sz="27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20,19.21)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Zaključak: 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Svaki graditelj neka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pazi kako gradi (1 Kor 3,10) [229]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Cilj povijesti: Očeva je volja sve </a:t>
            </a:r>
            <a:br>
              <a:rPr lang="de-DE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dovesti k jednoj glavi, Kristu (Ef 1,10) [233]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E97013-D5B9-A24C-B364-4468021C9A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257" y="69696"/>
            <a:ext cx="2937743" cy="517176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0F6063-170F-4543-6BCF-4A9CD29CE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07067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68594" y="1297858"/>
            <a:ext cx="7868446" cy="197850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Sindrom </a:t>
            </a:r>
            <a:br>
              <a:rPr lang="de-DE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Babilona [10]</a:t>
            </a:r>
            <a:endParaRPr lang="hr-HR" sz="48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1799303" y="3962520"/>
            <a:ext cx="6949057" cy="24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Grad i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kula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vrhom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u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nebesima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(Post 11,4)</a:t>
            </a:r>
            <a:endParaRPr lang="hr-HR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Picture 5" descr="http://www.ftidi.hr/wp-content/themes/mycollege_child/images/ftidi-logo.png"/>
          <p:cNvPicPr/>
          <p:nvPr/>
        </p:nvPicPr>
        <p:blipFill>
          <a:blip r:embed="rId3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Box 1"/>
          <p:cNvSpPr/>
          <p:nvPr/>
        </p:nvSpPr>
        <p:spPr>
          <a:xfrm>
            <a:off x="1187640" y="189360"/>
            <a:ext cx="4679640" cy="88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</a:rPr>
            </a:br>
            <a:r>
              <a:rPr lang="hr-HR" sz="1700" b="1" dirty="0" err="1">
                <a:solidFill>
                  <a:srgbClr val="000000"/>
                </a:solidFill>
              </a:rPr>
              <a:t>afiliran</a:t>
            </a:r>
            <a:r>
              <a:rPr lang="hr-HR" sz="1700" b="1" dirty="0">
                <a:solidFill>
                  <a:srgbClr val="000000"/>
                </a:solidFill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</a:rPr>
              <a:t>Gregoriana</a:t>
            </a:r>
            <a:br>
              <a:rPr lang="hr-HR" sz="1700" dirty="0"/>
            </a:br>
            <a:r>
              <a:rPr lang="hr-HR" sz="1700" b="1" dirty="0">
                <a:solidFill>
                  <a:srgbClr val="000000"/>
                </a:solidFill>
              </a:rPr>
              <a:t>Jordanovac 110, www.ftidi.hr </a:t>
            </a:r>
            <a:endParaRPr lang="hr-HR" sz="1700" dirty="0">
              <a:solidFill>
                <a:srgbClr val="000000"/>
              </a:solidFill>
            </a:endParaRPr>
          </a:p>
        </p:txBody>
      </p:sp>
      <p:pic>
        <p:nvPicPr>
          <p:cNvPr id="3" name="Picture 11" descr="babel_afterfx_02">
            <a:extLst>
              <a:ext uri="{FF2B5EF4-FFF2-40B4-BE49-F238E27FC236}">
                <a16:creationId xmlns:a16="http://schemas.microsoft.com/office/drawing/2014/main" id="{FDD70F0D-4CAC-A111-7B26-A2067E89F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0713" y="1297858"/>
            <a:ext cx="3443287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4030CA-2245-C208-1AE3-9EBCEBB173D9}"/>
              </a:ext>
            </a:extLst>
          </p:cNvPr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2DFD-812E-6AD9-E96C-AD64E0C3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A9F32F24-04AE-3E8B-B2C0-EC75B89E9E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136B1A3-DC11-F43E-0BA1-A3980A267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Božji “projekt” Abraham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78C0EE6C-C1F6-F461-188D-CBA51A9F61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traži hod – izlazak: Idi iz! (Post 12,1)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Božji govor nakon suda Kuli (11,6s)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daje veliko </a:t>
            </a:r>
            <a:r>
              <a:rPr lang="hr-HR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(12,2)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11,4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Napravimo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עשׂה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‘a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ś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si </a:t>
            </a:r>
            <a:r>
              <a:rPr lang="hr-HR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 (11,4)</a:t>
            </a:r>
          </a:p>
          <a:p>
            <a:pPr lvl="1" eaLnBrk="1" hangingPunct="1">
              <a:spcBef>
                <a:spcPct val="0"/>
              </a:spcBef>
            </a:pP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אדם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adam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אדמה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’adamâ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(5,2); 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davati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ime (2,19)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Izgradimo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(11,4): suvremene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iluzije i ideologije iz nedostatka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iskustva zemlje, rasta, životinja</a:t>
            </a:r>
            <a:endParaRPr lang="hr-HR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– do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(11,4; Iz 14,13)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zemlju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podložiti (Post 1,28)</a:t>
            </a:r>
            <a:endParaRPr lang="de-DE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Vlast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obrađivati i čuvati (2,15)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E1B940-3E0F-5CD9-9E3A-E295EBAA85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86" y="3097161"/>
            <a:ext cx="2900414" cy="29004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A532E-F058-823B-AB71-42FCCDB44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67361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F97CC-F80D-2C9E-A790-6D654399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515E36F8-C79C-66BD-A506-AC63799BA04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7FC97D6-18D1-1BF1-C487-6F09CDB02E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babilonska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DA49CB61-C150-56FA-FA3F-A6BE2E579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73394"/>
            <a:ext cx="8229600" cy="5200394"/>
          </a:xfrm>
        </p:spPr>
        <p:txBody>
          <a:bodyPr/>
          <a:lstStyle/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Zemlja (11,2),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(9)?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Abraham iz (28.31)?</a:t>
            </a:r>
            <a:endParaRPr lang="hr-H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Šinear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(11,2),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Babel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(9)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de-DE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ldejc</a:t>
            </a:r>
            <a:r>
              <a:rPr lang="de-DE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 Kr 25,13)</a:t>
            </a:r>
            <a:endParaRPr lang="hr-HR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Kaldejski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(28.31)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Babilonski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Plod ohologa uzdizanja u </a:t>
            </a:r>
            <a:r>
              <a:rPr lang="hr-HR" altLang="en-US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nerazumijevanje (11,9)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samo stvar gramatike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5C99D3-E1E5-4E22-9A68-7494708A13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0816" y="0"/>
            <a:ext cx="3803183" cy="253672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EF4CBD-43E5-BAC4-AC76-766632F4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50497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737C7-4EE6-2469-6A82-88146FB3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>
            <a:extLst>
              <a:ext uri="{FF2B5EF4-FFF2-40B4-BE49-F238E27FC236}">
                <a16:creationId xmlns:a16="http://schemas.microsoft.com/office/drawing/2014/main" id="{FD949D87-0EEA-05FA-2212-C1993F0C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49" y="1395701"/>
            <a:ext cx="7769351" cy="1752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7400" b="1" i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Nehemijin</a:t>
            </a:r>
            <a:br>
              <a:rPr lang="hr-HR" sz="7400" b="1" i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7400" b="1" i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put</a:t>
            </a:r>
            <a:r>
              <a:rPr lang="hr-HR" sz="5600" b="1" i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5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[10]</a:t>
            </a:r>
            <a:endParaRPr lang="hr-HR" sz="56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15" name="PlaceHolder 2">
            <a:extLst>
              <a:ext uri="{FF2B5EF4-FFF2-40B4-BE49-F238E27FC236}">
                <a16:creationId xmlns:a16="http://schemas.microsoft.com/office/drawing/2014/main" id="{BAEB17A2-BAE2-93D1-651C-442243EF9BBF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980720" y="3962520"/>
            <a:ext cx="6767640" cy="24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MH 8x [7.8.10.16.90.129.184.241(!)]</a:t>
            </a:r>
            <a:endParaRPr lang="hr-HR" sz="2800" b="1" u="none" strike="noStrike" dirty="0">
              <a:solidFill>
                <a:srgbClr val="000000"/>
              </a:solidFill>
              <a:effectLst/>
              <a:uFillTx/>
              <a:latin typeface="Times New Roman"/>
              <a:ea typeface="Times New Roman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Obnovitelj jeruzalemskih zidina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materijalnih (štit) i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duhovnih (ljubav prema bližnjemu)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Dnevnik s molitvama ili veliki </a:t>
            </a:r>
            <a:r>
              <a:rPr lang="hr-HR" b="1" dirty="0" err="1">
                <a:solidFill>
                  <a:srgbClr val="000000"/>
                </a:solidFill>
                <a:latin typeface="Times New Roman"/>
                <a:ea typeface="Times New Roman"/>
              </a:rPr>
              <a:t>egzamen</a:t>
            </a: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Picture 4">
            <a:extLst>
              <a:ext uri="{FF2B5EF4-FFF2-40B4-BE49-F238E27FC236}">
                <a16:creationId xmlns:a16="http://schemas.microsoft.com/office/drawing/2014/main" id="{861D901B-A05B-A277-884E-F7F5E95013B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965291" y="796413"/>
            <a:ext cx="4058262" cy="31661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5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772D35A9-2305-0C89-4AEF-CD77CB82D63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Box 1">
            <a:extLst>
              <a:ext uri="{FF2B5EF4-FFF2-40B4-BE49-F238E27FC236}">
                <a16:creationId xmlns:a16="http://schemas.microsoft.com/office/drawing/2014/main" id="{6FD77116-4057-60C4-C7DF-C897921CEB0A}"/>
              </a:ext>
            </a:extLst>
          </p:cNvPr>
          <p:cNvSpPr/>
          <p:nvPr/>
        </p:nvSpPr>
        <p:spPr>
          <a:xfrm>
            <a:off x="1187640" y="189360"/>
            <a:ext cx="4679640" cy="88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</a:rPr>
            </a:br>
            <a:r>
              <a:rPr lang="hr-HR" sz="1700" b="1" dirty="0" err="1">
                <a:solidFill>
                  <a:srgbClr val="000000"/>
                </a:solidFill>
              </a:rPr>
              <a:t>afiliran</a:t>
            </a:r>
            <a:r>
              <a:rPr lang="hr-HR" sz="1700" b="1" dirty="0">
                <a:solidFill>
                  <a:srgbClr val="000000"/>
                </a:solidFill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</a:rPr>
              <a:t>Gregoriana</a:t>
            </a:r>
            <a:br>
              <a:rPr lang="hr-HR" sz="1700" dirty="0"/>
            </a:br>
            <a:r>
              <a:rPr lang="hr-HR" sz="1700" b="1" dirty="0">
                <a:solidFill>
                  <a:srgbClr val="000000"/>
                </a:solidFill>
              </a:rPr>
              <a:t>Jordanovac 110, www.ftidi.hr </a:t>
            </a:r>
            <a:endParaRPr lang="hr-HR" sz="1700" dirty="0">
              <a:solidFill>
                <a:srgbClr val="00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EE2D4E-3BB1-59EE-ED45-9EF9F20FC6D4}"/>
              </a:ext>
            </a:extLst>
          </p:cNvPr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3230236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25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25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25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250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250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25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250" fill="hold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250" fill="hold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1" dur="250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385200" y="15300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Opunomoćen</a:t>
            </a:r>
            <a:r>
              <a:rPr lang="hr-HR" sz="42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lang="hr-HR" sz="42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6840" y="980640"/>
            <a:ext cx="8218440" cy="514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Pod stranom vlašću (</a:t>
            </a:r>
            <a:r>
              <a:rPr lang="hr-HR" sz="28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1,11)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Peharnik</a:t>
            </a: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perzijskog cara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Obavijest o nevolji Ostatka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Prva reakcija (</a:t>
            </a:r>
            <a:r>
              <a:rPr lang="hr-HR" sz="28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1,5-11) +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Prije odgovora kralju (2,4):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molitva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51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Razgovor s kraljem (2,2-8):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“Pošalji me” (2,5), “poslao me” (6) 2x </a:t>
            </a:r>
            <a:r>
              <a:rPr lang="hr-HR" sz="32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cs typeface="Times New Roman"/>
              </a:rPr>
              <a:t>שׁלח</a:t>
            </a:r>
            <a:endParaRPr lang="hr-HR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Punomoć (2,7), upravitelj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7" name="Picture 5"/>
          <p:cNvPicPr/>
          <p:nvPr/>
        </p:nvPicPr>
        <p:blipFill>
          <a:blip r:embed="rId2"/>
          <a:stretch/>
        </p:blipFill>
        <p:spPr>
          <a:xfrm>
            <a:off x="6340320" y="0"/>
            <a:ext cx="2803680" cy="3645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2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1000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11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Početak radova 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456840" y="980640"/>
            <a:ext cx="8218440" cy="514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26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9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U Jeruzalemu</a:t>
            </a:r>
            <a:r>
              <a:rPr lang="hr-HR" sz="2900" b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(Neh 2)</a:t>
            </a:r>
            <a:r>
              <a:rPr lang="hr-HR" sz="29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:</a:t>
            </a:r>
            <a:endParaRPr lang="hr-HR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Noću upoznaje stanje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51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Razrađuje plan </a:t>
            </a:r>
            <a:br>
              <a:rPr sz="3000"/>
            </a:b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– u skrovitosti  </a:t>
            </a:r>
            <a:endParaRPr lang="hr-H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Nehemija okuplja (Neh 3): </a:t>
            </a:r>
            <a:br>
              <a:rPr sz="3300"/>
            </a:b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“Sve obitelji”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“Gradimo” (1. mn – Neh 3,33.38)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“Ni ja, ni braća </a:t>
            </a:r>
            <a:br>
              <a:rPr sz="3300"/>
            </a:b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– nismo skidali radno odijelo” (4,17)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“Držao sam se posla” (5,16)</a:t>
            </a:r>
            <a:endParaRPr lang="hr-H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0" name="Picture 4" descr="See the source image"/>
          <p:cNvPicPr/>
          <p:nvPr/>
        </p:nvPicPr>
        <p:blipFill>
          <a:blip r:embed="rId2"/>
          <a:stretch/>
        </p:blipFill>
        <p:spPr>
          <a:xfrm>
            <a:off x="5978520" y="0"/>
            <a:ext cx="3165480" cy="3933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Effect">
                      <p:stCondLst>
                        <p:cond delay="indefinite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Effect">
                      <p:stCondLst>
                        <p:cond delay="indefinite"/>
                      </p:stCondLst>
                      <p:childTnLst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Effect">
                      <p:stCondLst>
                        <p:cond delay="indefinite"/>
                      </p:stCondLst>
                      <p:childTnLst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Nehemija okuplja</a:t>
            </a:r>
            <a:endParaRPr lang="hr-HR" sz="5000" b="1" u="none" strike="noStrike">
              <a:solidFill>
                <a:srgbClr val="006633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483552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Drugi gradovi</a:t>
            </a:r>
            <a:r>
              <a:rPr lang="hr-HR" sz="3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(3,2.5.27; 7; 7.15.19):</a:t>
            </a:r>
            <a:endParaRPr lang="hr-HR" sz="34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Jerihon (2)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Tekoa (5.27)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Gibeon (7)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Mispa (7.15.19)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spcBef>
                <a:spcPts val="90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Ljudi poimence</a:t>
            </a:r>
            <a:endParaRPr lang="hr-HR" sz="36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427280" y="2636640"/>
            <a:ext cx="4537080" cy="3493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00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Službe</a:t>
            </a:r>
            <a:r>
              <a:rPr lang="hr-H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(Neh 3,1.22;17; 8.31; 9.12.14-19):</a:t>
            </a:r>
            <a:endParaRPr lang="hr-HR" sz="28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Svećenici (1.22), </a:t>
            </a:r>
            <a:br>
              <a:rPr sz="3200"/>
            </a:b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leviti (17)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Zlatar (8.31), </a:t>
            </a:r>
            <a:br>
              <a:rPr sz="3200"/>
            </a:b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“farmaceut” (8)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Knez (</a:t>
            </a:r>
            <a:r>
              <a:rPr lang="hr-HR" sz="3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śar</a:t>
            </a: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3,9.12.14-19) 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0">
              <a:lnSpc>
                <a:spcPct val="90000"/>
              </a:lnSpc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9" name="Picture 4"/>
          <p:cNvPicPr/>
          <p:nvPr/>
        </p:nvPicPr>
        <p:blipFill>
          <a:blip r:embed="rId2"/>
          <a:stretch/>
        </p:blipFill>
        <p:spPr>
          <a:xfrm>
            <a:off x="5448240" y="0"/>
            <a:ext cx="3695760" cy="2616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indefinite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2" dur="5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7" dur="5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indefinite"/>
                      </p:stCondLst>
                      <p:childTnLst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Effect">
                      <p:stCondLst>
                        <p:cond delay="indefinite"/>
                      </p:stCondLst>
                      <p:childTnLst>
                        <p:par>
                          <p:cTn id="3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Prvi napadi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Ruganje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3,34):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A) Jadni, nemoćni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B) lisica –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jača od zidova (</a:t>
            </a:r>
            <a:r>
              <a:rPr lang="hr-HR" sz="3000" b="1" u="none" strike="noStrike" dirty="0">
                <a:solidFill>
                  <a:srgbClr val="AFBF39"/>
                </a:solidFill>
                <a:effectLst/>
                <a:uFillTx/>
                <a:latin typeface="Times New Roman"/>
                <a:ea typeface="Times New Roman"/>
              </a:rPr>
              <a:t>35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Nehemijina</a:t>
            </a: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reakcija 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(36):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“Čuj, Bože naš” (36)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Dobar plod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: 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Zidovi do pola obnovljeni (38)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Picture 5"/>
          <p:cNvPicPr/>
          <p:nvPr/>
        </p:nvPicPr>
        <p:blipFill>
          <a:blip r:embed="rId2"/>
          <a:stretch/>
        </p:blipFill>
        <p:spPr>
          <a:xfrm>
            <a:off x="4851720" y="0"/>
            <a:ext cx="4292280" cy="324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Effect">
                      <p:stCondLst>
                        <p:cond delay="indefinite"/>
                      </p:stCondLst>
                      <p:childTnLst>
                        <p:par>
                          <p:cTn id="2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Effect">
                      <p:stCondLst>
                        <p:cond delay="indefinite"/>
                      </p:stCondLst>
                      <p:childTnLst>
                        <p:par>
                          <p:cTn id="3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6" dur="1000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50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Druga </a:t>
            </a:r>
            <a:r>
              <a:rPr lang="de-DE" sz="5000" b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faza</a:t>
            </a:r>
            <a:endParaRPr lang="hr-HR" sz="50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10000"/>
          </a:bodyPr>
          <a:lstStyle/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Boj – napad</a:t>
            </a:r>
            <a: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b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(Neh 4,2)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Do sada čuli </a:t>
            </a:r>
            <a:br>
              <a:rPr lang="de-DE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(2,10.19; 3,33) 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 rugali se </a:t>
            </a:r>
            <a:br>
              <a:rPr lang="de-DE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(2,19; 3,33)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Reakcija?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(4,3; usp. 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Ps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127,1)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Zajednička molitva: zazvali Boga</a:t>
            </a: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dirty="0">
                <a:solidFill>
                  <a:srgbClr val="000000"/>
                </a:solidFill>
                <a:latin typeface="Times New Roman"/>
              </a:rPr>
              <a:t>U prvoj krizi </a:t>
            </a:r>
            <a:r>
              <a:rPr lang="hr-HR" sz="3400" b="1" dirty="0" err="1">
                <a:solidFill>
                  <a:srgbClr val="000000"/>
                </a:solidFill>
                <a:latin typeface="Times New Roman"/>
              </a:rPr>
              <a:t>Nehemijin</a:t>
            </a:r>
            <a:r>
              <a:rPr lang="hr-HR" sz="3400" b="1" dirty="0">
                <a:solidFill>
                  <a:srgbClr val="000000"/>
                </a:solidFill>
                <a:latin typeface="Times New Roman"/>
              </a:rPr>
              <a:t> 2. motivacijski govor (4,8) s Mojsijevom metodom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4B1402-4BF6-4838-E4B1-B7A43DA79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9883" y="0"/>
            <a:ext cx="5034116" cy="3775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10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Obrana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988541"/>
            <a:ext cx="8686800" cy="51418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Graditelji-branitelji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4,11):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Jednom rukom radi, 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u drugoj oružje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Nakana protivnika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(4,2):</a:t>
            </a:r>
            <a:endParaRPr lang="hr-HR" sz="2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Zaustaviti posao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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Bog zaustavio njihov plan (9)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= Molitva iz 4,3 se (ipak) isplatila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>
                <a:solidFill>
                  <a:srgbClr val="000000"/>
                </a:solidFill>
                <a:latin typeface="Times New Roman"/>
              </a:rPr>
              <a:t>Neh</a:t>
            </a:r>
            <a:r>
              <a:rPr lang="hr-HR" sz="3000" b="1" dirty="0">
                <a:solidFill>
                  <a:srgbClr val="000000"/>
                </a:solidFill>
                <a:latin typeface="Times New Roman"/>
              </a:rPr>
              <a:t> 5: strahovita unutarnja izopačenost: ropstvo</a:t>
            </a:r>
          </a:p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000" b="1" dirty="0">
                <a:solidFill>
                  <a:srgbClr val="000000"/>
                </a:solidFill>
                <a:latin typeface="Times New Roman"/>
              </a:rPr>
              <a:t>Neh 6: atentat na Nehemiju (6,10)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" name="Picture 4" descr="REBUILD1">
            <a:extLst>
              <a:ext uri="{FF2B5EF4-FFF2-40B4-BE49-F238E27FC236}">
                <a16:creationId xmlns:a16="http://schemas.microsoft.com/office/drawing/2014/main" id="{9ABD1894-83C6-7763-CC89-038E47915D6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243484" y="0"/>
            <a:ext cx="2900516" cy="3429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Ukupan uspjeh</a:t>
            </a:r>
            <a:endParaRPr lang="hr-HR" sz="5000" b="1" u="none" strike="noStrike">
              <a:solidFill>
                <a:srgbClr val="006633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Što se zbilo </a:t>
            </a:r>
            <a:br>
              <a:rPr sz="2600" dirty="0"/>
            </a:b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25. 6. 20. 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(</a:t>
            </a:r>
            <a:r>
              <a:rPr lang="hr-HR" sz="26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6,15)?</a:t>
            </a:r>
            <a:endParaRPr lang="hr-HR" sz="26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Dovršen zid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Protivnici opet </a:t>
            </a: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čuju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(6,16) </a:t>
            </a:r>
            <a:b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– ali? </a:t>
            </a:r>
            <a:b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usp. 2,10.19; 3,33; 4,1.9; 6,1</a:t>
            </a:r>
            <a:endParaRPr lang="hr-HR" sz="26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“Čudo” = strah (HB, LXX, </a:t>
            </a:r>
            <a:r>
              <a:rPr lang="hr-HR" sz="30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Vg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) među </a:t>
            </a:r>
            <a:r>
              <a:rPr lang="hr-HR" sz="30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narodima 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Shvatili su da je </a:t>
            </a:r>
            <a:r>
              <a:rPr lang="hr-HR" sz="3000" b="1" u="sng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Bog naš 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učinio to djelo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</a:t>
            </a:r>
            <a:r>
              <a:rPr lang="he-IL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cs typeface="Times New Roman"/>
              </a:rPr>
              <a:t>מלאכה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3000" b="0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</a:t>
            </a:r>
            <a:r>
              <a:rPr lang="hr-HR" sz="3000" b="0" i="1" u="none" strike="noStrike" baseline="30000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</a:t>
            </a:r>
            <a:r>
              <a:rPr lang="hr-HR" sz="3000" b="0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la’ka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usp. Post 2,2)</a:t>
            </a:r>
            <a:endParaRPr lang="de-DE" sz="3000" b="1" u="none" strike="noStrike" dirty="0">
              <a:solidFill>
                <a:srgbClr val="000000"/>
              </a:solidFill>
              <a:effectLst/>
              <a:uFillTx/>
              <a:latin typeface="Times New Roman"/>
              <a:ea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Cilj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: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posveta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proglas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Zakona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ustrajna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skrb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1" name="Picture 15" descr="24-stadtmauer-jerusalem"/>
          <p:cNvPicPr/>
          <p:nvPr/>
        </p:nvPicPr>
        <p:blipFill>
          <a:blip r:embed="rId2"/>
          <a:stretch/>
        </p:blipFill>
        <p:spPr>
          <a:xfrm>
            <a:off x="5105520" y="0"/>
            <a:ext cx="4038480" cy="302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AutoShape 6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3" name="AutoShape 8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4" name="AutoShape 10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441972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5" name="AutoShape 12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7" dur="5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2" dur="500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7" dur="500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22" dur="500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29289-01CF-169A-A37B-4D4B1264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id="{08107122-F66F-57C0-5CBE-B05D3FBC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dirty="0" err="1">
                <a:solidFill>
                  <a:srgbClr val="006633"/>
                </a:solidFill>
                <a:latin typeface="Times New Roman"/>
                <a:ea typeface="Times New Roman"/>
              </a:rPr>
              <a:t>Magnifikat</a:t>
            </a:r>
            <a:endParaRPr lang="hr-HR" sz="50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57" name="PlaceHolder 2">
            <a:extLst>
              <a:ext uri="{FF2B5EF4-FFF2-40B4-BE49-F238E27FC236}">
                <a16:creationId xmlns:a16="http://schemas.microsoft.com/office/drawing/2014/main" id="{21633B92-B576-846A-44BD-A42701A7B2A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988541"/>
            <a:ext cx="8686800" cy="51418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Božja dobrota nad svim </a:t>
            </a:r>
            <a:b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naraštajima, pa tako i nad </a:t>
            </a:r>
            <a:b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digitalnim [MH 230]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>
                <a:latin typeface="Times New Roman"/>
              </a:rPr>
              <a:t>Iste prilike – rimska vlast, </a:t>
            </a:r>
            <a:br>
              <a:rPr lang="hr-HR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narod potlačen, ali Marija gleda </a:t>
            </a:r>
            <a:br>
              <a:rPr lang="de-DE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cijelu povijest očima </a:t>
            </a:r>
            <a:br>
              <a:rPr lang="de-DE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Objave [</a:t>
            </a:r>
            <a:r>
              <a:rPr lang="de-DE" sz="3000" b="1" dirty="0">
                <a:latin typeface="Times New Roman"/>
              </a:rPr>
              <a:t>MH </a:t>
            </a:r>
            <a:r>
              <a:rPr lang="hr-HR" sz="3000" b="1" dirty="0">
                <a:latin typeface="Times New Roman"/>
              </a:rPr>
              <a:t>243]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latin typeface="Times New Roman"/>
              </a:rPr>
              <a:t>Gospodin </a:t>
            </a:r>
            <a:r>
              <a:rPr lang="hr-HR" sz="2600" b="1" i="1" dirty="0">
                <a:latin typeface="Times New Roman"/>
              </a:rPr>
              <a:t>već</a:t>
            </a:r>
            <a:r>
              <a:rPr lang="hr-HR" sz="2600" b="1" dirty="0">
                <a:latin typeface="Times New Roman"/>
              </a:rPr>
              <a:t> iskazao snagu mišice svoje [243]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latin typeface="Times New Roman"/>
              </a:rPr>
              <a:t>Izopačenosti: ponizni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oholi, </a:t>
            </a:r>
            <a:br>
              <a:rPr lang="hr-HR" sz="2600" b="1" dirty="0">
                <a:latin typeface="Times New Roman"/>
              </a:rPr>
            </a:br>
            <a:r>
              <a:rPr lang="hr-HR" sz="2600" b="1" dirty="0">
                <a:latin typeface="Times New Roman"/>
              </a:rPr>
              <a:t>siromašni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bogati, </a:t>
            </a:r>
            <a:br>
              <a:rPr lang="hr-HR" sz="2600" b="1" dirty="0">
                <a:latin typeface="Times New Roman"/>
              </a:rPr>
            </a:br>
            <a:r>
              <a:rPr lang="hr-HR" sz="2600" b="1" dirty="0">
                <a:latin typeface="Times New Roman"/>
              </a:rPr>
              <a:t>siti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gladni [244]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0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669960" lvl="1" indent="-325440">
              <a:lnSpc>
                <a:spcPct val="10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0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440A6-9653-95EE-6EB2-85DC7F0198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9744" y="-25921"/>
            <a:ext cx="2884256" cy="38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Edge">
  <a:themeElements>
    <a:clrScheme name="4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4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4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</TotalTime>
  <Words>1610</Words>
  <Application>Microsoft Office PowerPoint</Application>
  <PresentationFormat>On-screen Show (4:3)</PresentationFormat>
  <Paragraphs>195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Garamond</vt:lpstr>
      <vt:lpstr>Tahoma</vt:lpstr>
      <vt:lpstr>Times New Roman</vt:lpstr>
      <vt:lpstr>Wingdings</vt:lpstr>
      <vt:lpstr>Office</vt:lpstr>
      <vt:lpstr>Office</vt:lpstr>
      <vt:lpstr>Office</vt:lpstr>
      <vt:lpstr>Office</vt:lpstr>
      <vt:lpstr>Office</vt:lpstr>
      <vt:lpstr>Office</vt:lpstr>
      <vt:lpstr>6_Edge</vt:lpstr>
      <vt:lpstr>Svetopisamski motivi za čuvanje dostojanstva Bogu posvećenih osoba u doba suvremenih računala i podatkovnih centara</vt:lpstr>
      <vt:lpstr>PowerPoint Presentation</vt:lpstr>
      <vt:lpstr>Veličanstvo ljudske osobe</vt:lpstr>
      <vt:lpstr>Sveto pismo u Enciklici MH</vt:lpstr>
      <vt:lpstr>Stari zavjet u MH</vt:lpstr>
      <vt:lpstr>Na sliku Božju</vt:lpstr>
      <vt:lpstr>Civilizacija ljubavi</vt:lpstr>
      <vt:lpstr>Novi zavjet u MH</vt:lpstr>
      <vt:lpstr>Upute za život</vt:lpstr>
      <vt:lpstr>Kršćanski pogled</vt:lpstr>
      <vt:lpstr>Sindrom  Babilona [10]</vt:lpstr>
      <vt:lpstr>Božji “projekt” Abraham</vt:lpstr>
      <vt:lpstr>Kula babilonska</vt:lpstr>
      <vt:lpstr>Nehemijin put [10]</vt:lpstr>
      <vt:lpstr>Opunomoćen </vt:lpstr>
      <vt:lpstr>Početak radova </vt:lpstr>
      <vt:lpstr>Nehemija okuplja</vt:lpstr>
      <vt:lpstr>Prvi napadi</vt:lpstr>
      <vt:lpstr>Druga faza</vt:lpstr>
      <vt:lpstr>Obrana</vt:lpstr>
      <vt:lpstr>Ukupan uspjeh</vt:lpstr>
      <vt:lpstr>Magnifikat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Pogled na Bibliju u MH</dc:title>
  <dc:subject/>
  <dc:creator>Niko Bilić</dc:creator>
  <dc:description/>
  <cp:lastModifiedBy>Niko Bilić</cp:lastModifiedBy>
  <cp:revision>115</cp:revision>
  <cp:lastPrinted>2025-12-16T05:36:13Z</cp:lastPrinted>
  <dcterms:created xsi:type="dcterms:W3CDTF">2008-12-02T21:43:24Z</dcterms:created>
  <dcterms:modified xsi:type="dcterms:W3CDTF">2026-09-28T08:39:39Z</dcterms:modified>
  <dc:language>hr-HR</dc:language>
</cp:coreProperties>
</file>