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1" r:id="rId2"/>
    <p:sldMasterId id="2147483653" r:id="rId3"/>
    <p:sldMasterId id="2147483655" r:id="rId4"/>
    <p:sldMasterId id="2147483660" r:id="rId5"/>
    <p:sldMasterId id="2147483665" r:id="rId6"/>
    <p:sldMasterId id="2147483666" r:id="rId7"/>
  </p:sldMasterIdLst>
  <p:notesMasterIdLst>
    <p:notesMasterId r:id="rId30"/>
  </p:notesMasterIdLst>
  <p:sldIdLst>
    <p:sldId id="256" r:id="rId8"/>
    <p:sldId id="418" r:id="rId9"/>
    <p:sldId id="432" r:id="rId10"/>
    <p:sldId id="421" r:id="rId11"/>
    <p:sldId id="422" r:id="rId12"/>
    <p:sldId id="425" r:id="rId13"/>
    <p:sldId id="428" r:id="rId14"/>
    <p:sldId id="423" r:id="rId15"/>
    <p:sldId id="424" r:id="rId16"/>
    <p:sldId id="429" r:id="rId17"/>
    <p:sldId id="257" r:id="rId18"/>
    <p:sldId id="420" r:id="rId19"/>
    <p:sldId id="419" r:id="rId20"/>
    <p:sldId id="431" r:id="rId21"/>
    <p:sldId id="259" r:id="rId22"/>
    <p:sldId id="260" r:id="rId23"/>
    <p:sldId id="263" r:id="rId24"/>
    <p:sldId id="264" r:id="rId25"/>
    <p:sldId id="266" r:id="rId26"/>
    <p:sldId id="269" r:id="rId27"/>
    <p:sldId id="270" r:id="rId28"/>
    <p:sldId id="433" r:id="rId29"/>
  </p:sldIdLst>
  <p:sldSz cx="9144000" cy="6858000" type="screen4x3"/>
  <p:notesSz cx="6400800" cy="8686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608" autoAdjust="0"/>
    <p:restoredTop sz="94660"/>
  </p:normalViewPr>
  <p:slideViewPr>
    <p:cSldViewPr snapToGrid="0">
      <p:cViewPr varScale="1">
        <p:scale>
          <a:sx n="78" d="100"/>
          <a:sy n="78" d="100"/>
        </p:scale>
        <p:origin x="118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0" y="0"/>
            <a:ext cx="6400800" cy="868680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txBody>
          <a:bodyPr lIns="90000" tIns="45000" rIns="90000" bIns="45000" anchor="ctr" anchorCtr="1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hdr"/>
          </p:nvPr>
        </p:nvSpPr>
        <p:spPr>
          <a:xfrm>
            <a:off x="0" y="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dt" idx="25"/>
          </p:nvPr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  <a:def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</a:pPr>
            <a:fld id="{0321BA38-CF74-4620-A99B-4F4FFF88E9E3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5" name="PlaceHolder 3"/>
          <p:cNvSpPr>
            <a:spLocks noGrp="1" noRot="1" noChangeAspect="1"/>
          </p:cNvSpPr>
          <p:nvPr>
            <p:ph type="sldImg"/>
          </p:nvPr>
        </p:nvSpPr>
        <p:spPr>
          <a:xfrm>
            <a:off x="1029960" y="650520"/>
            <a:ext cx="4343400" cy="32576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move the slide</a:t>
            </a: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notes' format</a:t>
            </a:r>
          </a:p>
        </p:txBody>
      </p:sp>
      <p:sp>
        <p:nvSpPr>
          <p:cNvPr id="107" name="PlaceHolder 5"/>
          <p:cNvSpPr>
            <a:spLocks noGrp="1"/>
          </p:cNvSpPr>
          <p:nvPr>
            <p:ph type="ftr" idx="26"/>
          </p:nvPr>
        </p:nvSpPr>
        <p:spPr>
          <a:xfrm>
            <a:off x="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08" name="PlaceHolder 6"/>
          <p:cNvSpPr>
            <a:spLocks noGrp="1"/>
          </p:cNvSpPr>
          <p:nvPr>
            <p:ph type="sldNum" idx="27"/>
          </p:nvPr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txBody>
          <a:bodyPr lIns="85320" tIns="42840" rIns="85320" bIns="4284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  <a:def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  <a:tab pos="853920" algn="l"/>
                <a:tab pos="1708200" algn="l"/>
                <a:tab pos="2562120" algn="l"/>
                <a:tab pos="3416400" algn="l"/>
                <a:tab pos="4270320" algn="l"/>
                <a:tab pos="5124600" algn="l"/>
                <a:tab pos="5978520" algn="l"/>
                <a:tab pos="6832440" algn="l"/>
                <a:tab pos="7686720" algn="l"/>
                <a:tab pos="8540640" algn="l"/>
                <a:tab pos="9394920" algn="l"/>
                <a:tab pos="10248840" algn="l"/>
              </a:tabLst>
            </a:pPr>
            <a:fld id="{8DE523EC-18CD-4802-8F90-5965720EEFDA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‹#›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angle 2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D6E53D9C-983F-49B3-912D-D826950C2A29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4" name="Rectangle 11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DE86C3E2-7DA9-49DC-A47F-06A1EECBEC5D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/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F120A0D5-45CE-4979-9B27-F0EBBA113460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8" name="Rectangle 7"/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E617F560-FEAD-4D45-952A-509F52E2EAB4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11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96CE3-A0C6-A3DB-4C5E-EF829357D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3">
            <a:extLst>
              <a:ext uri="{FF2B5EF4-FFF2-40B4-BE49-F238E27FC236}">
                <a16:creationId xmlns:a16="http://schemas.microsoft.com/office/drawing/2014/main" id="{686DC0F6-6EC3-6D6A-16A1-70BE1DFB5507}"/>
              </a:ext>
            </a:extLst>
          </p:cNvPr>
          <p:cNvSpPr/>
          <p:nvPr/>
        </p:nvSpPr>
        <p:spPr>
          <a:xfrm>
            <a:off x="3625920" y="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t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F120A0D5-45CE-4979-9B27-F0EBBA113460}" type="datetime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18.9.2026.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8" name="Rectangle 7">
            <a:extLst>
              <a:ext uri="{FF2B5EF4-FFF2-40B4-BE49-F238E27FC236}">
                <a16:creationId xmlns:a16="http://schemas.microsoft.com/office/drawing/2014/main" id="{D0F32DE0-78AC-1691-CCD4-C2A49F2CBFCA}"/>
              </a:ext>
            </a:extLst>
          </p:cNvPr>
          <p:cNvSpPr/>
          <p:nvPr/>
        </p:nvSpPr>
        <p:spPr>
          <a:xfrm>
            <a:off x="3625920" y="8251920"/>
            <a:ext cx="27734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6040" tIns="43200" rIns="86040" bIns="43200" anchor="b">
            <a:noAutofit/>
          </a:bodyPr>
          <a:lstStyle/>
          <a:p>
            <a:pPr algn="r">
              <a:lnSpc>
                <a:spcPct val="100000"/>
              </a:lnSpc>
              <a:tabLst>
                <a:tab pos="0" algn="l"/>
                <a:tab pos="861840" algn="l"/>
                <a:tab pos="1724040" algn="l"/>
                <a:tab pos="2585880" algn="l"/>
                <a:tab pos="3448080" algn="l"/>
                <a:tab pos="4309920" algn="l"/>
                <a:tab pos="5172120" algn="l"/>
                <a:tab pos="6033960" algn="l"/>
                <a:tab pos="6896160" algn="l"/>
                <a:tab pos="7758000" algn="l"/>
                <a:tab pos="8620200" algn="l"/>
                <a:tab pos="9482040" algn="l"/>
                <a:tab pos="10344240" algn="l"/>
              </a:tabLst>
            </a:pPr>
            <a:fld id="{E617F560-FEAD-4D45-952A-509F52E2EAB4}" type="slidenum">
              <a:rPr lang="hr-HR" sz="11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14</a:t>
            </a:fld>
            <a:endParaRPr lang="hr-HR" sz="11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9" name="PlaceHolder 1">
            <a:extLst>
              <a:ext uri="{FF2B5EF4-FFF2-40B4-BE49-F238E27FC236}">
                <a16:creationId xmlns:a16="http://schemas.microsoft.com/office/drawing/2014/main" id="{577A2D5C-CE11-287B-DA9E-39DE23A726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028700" y="650875"/>
            <a:ext cx="4344988" cy="3259138"/>
          </a:xfrm>
          <a:prstGeom prst="rect">
            <a:avLst/>
          </a:prstGeom>
          <a:ln w="0">
            <a:noFill/>
          </a:ln>
        </p:spPr>
      </p:sp>
      <p:sp>
        <p:nvSpPr>
          <p:cNvPr id="220" name="PlaceHolder 2">
            <a:extLst>
              <a:ext uri="{FF2B5EF4-FFF2-40B4-BE49-F238E27FC236}">
                <a16:creationId xmlns:a16="http://schemas.microsoft.com/office/drawing/2014/main" id="{CC701530-8964-9B3D-ACE2-68506F8C648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39720" y="4125600"/>
            <a:ext cx="5121360" cy="3909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spcBef>
                <a:spcPts val="4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sr-Latn-C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7185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sp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42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spcBef>
                <a:spcPts val="751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67293E9-B3F6-4E98-81E2-06F3CE5865C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6BE7F59-31BE-499D-A7F1-CDABD3FA2282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F513C7E-BA53-4747-BF28-6AF439209EA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rPr lang="en-GB"/>
              <a:t>amdg.eu</a:t>
            </a:r>
            <a:endParaRPr/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4F620FC5-32AF-4F9C-9BFE-FB0B8F9128B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r>
              <a:rPr lang="en-US"/>
              <a:t>15.10.13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2261D8-0C66-4075-4633-9DC2EE808C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635597-C7FA-5080-E748-913754E658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6B3B271-E314-3EB4-AE0A-AE36B90BBA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AAE50-08A5-4C80-A420-83A0FA7F486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220676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EFF937-31B7-9634-B7A8-E478F94765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0235261-26CA-8106-FBBF-8AB7404120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EE596E7-0FE4-FEAC-A5B3-1C7474E7EF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C9097-0B45-46F3-847F-1BCDC0FD9A69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93811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030208A-C0B9-4A35-84CA-86EA9DBD1B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B3D95C-2E6F-2C66-C19E-872EA44A29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1999172-3D53-5E0C-A48D-0450ED6B03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4B024-3373-422E-83D0-E51981FB910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239064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41EA389-3075-5B58-86D7-314584CC74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0A60FAF-614F-8C11-E520-9061211D48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AF43DB-9E80-1872-EA6C-AE2F2F8456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A10D16-B972-427C-B1EA-ACEDFFE92E9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326482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5096E47-3C4E-873C-1844-3382D10994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44C9CE2-8DD3-CDAA-EF6A-5DA2215604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A1E521-7F1F-6997-F511-98F41B2F29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3EC54-F713-4CA3-A32E-7FE82AA29181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796445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87CF6DB-99FF-D19E-1C8F-9ECFB6C5E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63496FC-1651-FCA3-F50C-74C968D8C3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5674F4B-D575-084E-5992-472CA1DC07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C83249-D860-4CC1-B7AF-000145E9A9AC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020873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754912A-5D5E-8196-0E41-B4AEBBC153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4C5CCC31-D5FA-41E8-D044-C6BC210715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CD83D35-273B-E4B1-A3EF-06C3108911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AE6F5-F1B7-4B3C-845B-F784EBE418A6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4137760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25FAA2-E3E4-2280-0C70-29FE6217E0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53EA28-B6A0-2A4E-BA3B-36F11A4804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7F754A8-37B3-A692-393C-DBEA6ECEEC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5A6747-9D95-4E24-8286-6EF443B0C49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1115360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F2BE00-27E1-064E-ACA2-74FBE6E757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C492AF-3E75-E555-3381-6C85445CC5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1C31F1-80E0-8E04-416C-A11600E602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89DA43-E847-48D5-8018-78480BC7D834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16228734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433B3BD-B03E-385A-433E-27DD9E8C36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DC6EAF2-B2E0-496E-FCA6-34B132BF02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B8D654-CBA8-BFD4-5DF1-E890B8E8C7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1E3C-2F19-43CC-BD7D-087F04AE7FFB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3182889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BFCF738-160A-1CA4-055B-0923FBE603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9DFB93-81D0-401A-5C09-18C94095E1A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D74F1AB-9F5C-BF52-CBB3-2C10B12B108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4F73B-A750-40D5-83A6-6CB3692BD132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</p:spTree>
    <p:extLst>
      <p:ext uri="{BB962C8B-B14F-4D97-AF65-F5344CB8AC3E}">
        <p14:creationId xmlns:p14="http://schemas.microsoft.com/office/powerpoint/2010/main" val="2811098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7"/>
          <p:cNvSpPr/>
          <p:nvPr/>
        </p:nvSpPr>
        <p:spPr>
          <a:xfrm>
            <a:off x="609480" y="1219320"/>
            <a:ext cx="7925040" cy="91440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56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" name="Line 8"/>
          <p:cNvSpPr/>
          <p:nvPr/>
        </p:nvSpPr>
        <p:spPr>
          <a:xfrm>
            <a:off x="1981080" y="3962520"/>
            <a:ext cx="651204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dt" idx="1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ftr" idx="2"/>
          </p:nvPr>
        </p:nvSpPr>
        <p:spPr>
          <a:xfrm>
            <a:off x="3124080" y="624348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sldNum" idx="3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2F5432B-80B2-42F9-A15C-0C7FDA5CBCD6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13" name="PlaceHolder 3"/>
          <p:cNvSpPr>
            <a:spLocks noGrp="1"/>
          </p:cNvSpPr>
          <p:nvPr>
            <p:ph type="dt" idx="4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5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15" name="PlaceHolder 5"/>
          <p:cNvSpPr>
            <a:spLocks noGrp="1"/>
          </p:cNvSpPr>
          <p:nvPr>
            <p:ph type="sldNum" idx="6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6FD5D9B8-C80D-48C0-B136-5254FC890B2E}" type="slidenum"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  <a:ea typeface="Times New Roman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7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1" u="none" strike="noStrike">
                <a:solidFill>
                  <a:srgbClr val="006633"/>
                </a:solidFill>
                <a:effectLst/>
                <a:uFillTx/>
                <a:latin typeface="Times New Roman"/>
              </a:rPr>
              <a:t>Click to edit the title text format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1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8793D34C-43FD-4445-91DD-B55A218BAC7A}" type="slidenum">
              <a: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3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4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27" name="PlaceHolder 3"/>
          <p:cNvSpPr>
            <a:spLocks noGrp="1"/>
          </p:cNvSpPr>
          <p:nvPr>
            <p:ph type="dt" idx="10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8" name="PlaceHolder 4"/>
          <p:cNvSpPr>
            <a:spLocks noGrp="1"/>
          </p:cNvSpPr>
          <p:nvPr>
            <p:ph type="ftr" idx="11"/>
          </p:nvPr>
        </p:nvSpPr>
        <p:spPr>
          <a:xfrm>
            <a:off x="3124080" y="624852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29" name="PlaceHolder 5"/>
          <p:cNvSpPr>
            <a:spLocks noGrp="1"/>
          </p:cNvSpPr>
          <p:nvPr>
            <p:ph type="sldNum" idx="12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F28535AB-1452-46A6-991F-6598AF1E8946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0" name="Freeform 7"/>
          <p:cNvSpPr/>
          <p:nvPr/>
        </p:nvSpPr>
        <p:spPr>
          <a:xfrm>
            <a:off x="380880" y="228600"/>
            <a:ext cx="8229600" cy="60948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31" name="Line 8"/>
          <p:cNvSpPr/>
          <p:nvPr/>
        </p:nvSpPr>
        <p:spPr>
          <a:xfrm>
            <a:off x="457200" y="6172200"/>
            <a:ext cx="822960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21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47" name="Freeform 17" descr="CITTEXT"/>
            <p:cNvSpPr/>
            <p:nvPr/>
          </p:nvSpPr>
          <p:spPr>
            <a:xfrm>
              <a:off x="0" y="0"/>
              <a:ext cx="2895480" cy="6858000"/>
            </a:xfrm>
            <a:custGeom>
              <a:avLst/>
              <a:gdLst>
                <a:gd name="GluePoint1X" fmla="*/ 0 w 1824"/>
                <a:gd name="GluePoint1Y" fmla="*/ 22475 h 3840"/>
                <a:gd name="GluePoint2X" fmla="*/ 0 w 1824"/>
                <a:gd name="GluePoint2Y" fmla="*/ 0 h 3840"/>
                <a:gd name="GluePoint3X" fmla="*/ 1824 w 1824"/>
                <a:gd name="GluePoint3Y" fmla="*/ 0 h 3840"/>
                <a:gd name="GluePoint4X" fmla="*/ 583 w 1824"/>
                <a:gd name="GluePoint4Y" fmla="*/ 22475 h 3840"/>
                <a:gd name="GluePoint5X" fmla="*/ 0 w 1824"/>
                <a:gd name="GluePoint5Y" fmla="*/ 22475 h 384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  <a:cxn ang="0">
                  <a:pos x="GluePoint4X" y="GluePoint4Y"/>
                </a:cxn>
                <a:cxn ang="0">
                  <a:pos x="GluePoint5X" y="GluePoint5Y"/>
                </a:cxn>
              </a:cxnLst>
              <a:rect l="l" t="t" r="r" b="b"/>
              <a:pathLst>
                <a:path w="1824" h="3840">
                  <a:moveTo>
                    <a:pt x="0" y="3840"/>
                  </a:moveTo>
                  <a:lnTo>
                    <a:pt x="0" y="0"/>
                  </a:lnTo>
                  <a:lnTo>
                    <a:pt x="1824" y="0"/>
                  </a:lnTo>
                  <a:cubicBezTo>
                    <a:pt x="74" y="1204"/>
                    <a:pt x="465" y="3655"/>
                    <a:pt x="583" y="3840"/>
                  </a:cubicBezTo>
                  <a:cubicBezTo>
                    <a:pt x="291" y="3840"/>
                    <a:pt x="0" y="3840"/>
                    <a:pt x="0" y="3840"/>
                  </a:cubicBezTo>
                  <a:close/>
                </a:path>
              </a:pathLst>
            </a:custGeom>
            <a:blipFill rotWithShape="0">
              <a:blip r:embed="rId3"/>
              <a:srcRect/>
              <a:tile tx="0" ty="0" sx="100000" sy="100000" algn="ctr"/>
            </a:blip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sp>
          <p:nvSpPr>
            <p:cNvPr id="48" name="Rectangle 7"/>
            <p:cNvSpPr/>
            <p:nvPr/>
          </p:nvSpPr>
          <p:spPr>
            <a:xfrm>
              <a:off x="1600200" y="0"/>
              <a:ext cx="7543800" cy="380880"/>
            </a:xfrm>
            <a:prstGeom prst="rect">
              <a:avLst/>
            </a:prstGeom>
            <a:solidFill>
              <a:srgbClr val="FF822D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pic>
          <p:nvPicPr>
            <p:cNvPr id="49" name="Picture 8" descr="CITBANND"/>
            <p:cNvPicPr/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0669" r="5339" b="86772"/>
            <a:stretch/>
          </p:blipFill>
          <p:spPr>
            <a:xfrm>
              <a:off x="2514600" y="0"/>
              <a:ext cx="6629400" cy="1382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50" name="Rectangle 9"/>
            <p:cNvSpPr/>
            <p:nvPr/>
          </p:nvSpPr>
          <p:spPr>
            <a:xfrm>
              <a:off x="1600200" y="380880"/>
              <a:ext cx="7543800" cy="76320"/>
            </a:xfrm>
            <a:prstGeom prst="rect">
              <a:avLst/>
            </a:prstGeom>
            <a:solidFill>
              <a:srgbClr val="00CC0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29520" rIns="90000" bIns="29520" anchor="ctr">
              <a:noAutofit/>
            </a:bodyPr>
            <a:lstStyle/>
            <a:p>
              <a:endPara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endParaRPr>
            </a:p>
          </p:txBody>
        </p:sp>
        <p:grpSp>
          <p:nvGrpSpPr>
            <p:cNvPr id="51" name="Group 20"/>
            <p:cNvGrpSpPr/>
            <p:nvPr/>
          </p:nvGrpSpPr>
          <p:grpSpPr>
            <a:xfrm>
              <a:off x="0" y="3581280"/>
              <a:ext cx="5781600" cy="149040"/>
              <a:chOff x="0" y="3581280"/>
              <a:chExt cx="5781600" cy="149040"/>
            </a:xfrm>
          </p:grpSpPr>
          <p:sp>
            <p:nvSpPr>
              <p:cNvPr id="52" name="Freeform 10"/>
              <p:cNvSpPr/>
              <p:nvPr/>
            </p:nvSpPr>
            <p:spPr>
              <a:xfrm>
                <a:off x="0" y="3666960"/>
                <a:ext cx="5781600" cy="1800"/>
              </a:xfrm>
              <a:custGeom>
                <a:avLst/>
                <a:gdLst>
                  <a:gd name="GluePoint1X" fmla="*/ 0 w 3642"/>
                  <a:gd name="GluePoint1Y" fmla="*/ 0 h 1"/>
                  <a:gd name="GluePoint2X" fmla="*/ 3642 w 3642"/>
                  <a:gd name="GluePoint2Y" fmla="*/ 0 h 1"/>
                </a:gdLst>
                <a:ahLst/>
                <a:cxnLst>
                  <a:cxn ang="0">
                    <a:pos x="GluePoint1X" y="GluePoint1Y"/>
                  </a:cxn>
                  <a:cxn ang="0">
                    <a:pos x="GluePoint2X" y="GluePoint2Y"/>
                  </a:cxn>
                </a:cxnLst>
                <a:rect l="l" t="t" r="r" b="b"/>
                <a:pathLst>
                  <a:path w="3642" h="1">
                    <a:moveTo>
                      <a:pt x="0" y="0"/>
                    </a:moveTo>
                    <a:lnTo>
                      <a:pt x="3642" y="0"/>
                    </a:lnTo>
                  </a:path>
                </a:pathLst>
              </a:custGeom>
              <a:noFill/>
              <a:ln w="9360">
                <a:solidFill>
                  <a:srgbClr val="00CC00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wrap="none" lIns="90000" tIns="-45000" rIns="90000" bIns="-45000" anchor="ctr">
                <a:noAutofit/>
              </a:bodyPr>
              <a:lstStyle/>
              <a:p>
                <a:endParaRPr lang="hr-HR" sz="1200" b="0" u="none" strike="noStrike">
                  <a:solidFill>
                    <a:srgbClr val="000000"/>
                  </a:solidFill>
                  <a:effectLst/>
                  <a:uFillTx/>
                  <a:latin typeface="Garamond"/>
                </a:endParaRPr>
              </a:p>
            </p:txBody>
          </p:sp>
          <p:grpSp>
            <p:nvGrpSpPr>
              <p:cNvPr id="53" name="Group 15"/>
              <p:cNvGrpSpPr/>
              <p:nvPr/>
            </p:nvGrpSpPr>
            <p:grpSpPr>
              <a:xfrm>
                <a:off x="1523880" y="3581280"/>
                <a:ext cx="2663640" cy="149040"/>
                <a:chOff x="1523880" y="3581280"/>
                <a:chExt cx="2663640" cy="149040"/>
              </a:xfrm>
            </p:grpSpPr>
            <p:sp>
              <p:nvSpPr>
                <p:cNvPr id="54" name="Oval 20"/>
                <p:cNvSpPr/>
                <p:nvPr/>
              </p:nvSpPr>
              <p:spPr>
                <a:xfrm>
                  <a:off x="15238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5" name="Oval 21"/>
                <p:cNvSpPr/>
                <p:nvPr/>
              </p:nvSpPr>
              <p:spPr>
                <a:xfrm>
                  <a:off x="2361960" y="3581280"/>
                  <a:ext cx="14940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6" name="Oval 22"/>
                <p:cNvSpPr/>
                <p:nvPr/>
              </p:nvSpPr>
              <p:spPr>
                <a:xfrm>
                  <a:off x="3200040" y="3581280"/>
                  <a:ext cx="14940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  <p:sp>
              <p:nvSpPr>
                <p:cNvPr id="57" name="Oval 23"/>
                <p:cNvSpPr/>
                <p:nvPr/>
              </p:nvSpPr>
              <p:spPr>
                <a:xfrm>
                  <a:off x="4038480" y="3581280"/>
                  <a:ext cx="149040" cy="149040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822D"/>
                    </a:gs>
                    <a:gs pos="100000">
                      <a:srgbClr val="9B4F1B"/>
                    </a:gs>
                  </a:gsLst>
                  <a:lin ang="0"/>
                </a:gradFill>
                <a:ln w="0">
                  <a:noFill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/>
              </p:style>
              <p:txBody>
                <a:bodyPr wrap="none" lIns="90000" tIns="46800" rIns="90000" bIns="46800" anchor="ctr">
                  <a:noAutofit/>
                </a:bodyPr>
                <a:lstStyle/>
                <a:p>
                  <a:endParaRPr lang="hr-HR" sz="1200" b="0" u="none" strike="noStrike">
                    <a:solidFill>
                      <a:srgbClr val="000000"/>
                    </a:solidFill>
                    <a:effectLst/>
                    <a:uFillTx/>
                    <a:latin typeface="Garamond"/>
                  </a:endParaRPr>
                </a:p>
              </p:txBody>
            </p:sp>
          </p:grpSp>
        </p:grpSp>
      </p:grp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33520" y="60912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/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title text format</a:t>
            </a: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533520" y="2133720"/>
            <a:ext cx="7772400" cy="41148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63B1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Click to edit the outline text format</a:t>
            </a:r>
          </a:p>
          <a:p>
            <a:pPr marL="743040" lvl="1" indent="-285840">
              <a:spcBef>
                <a:spcPts val="700"/>
              </a:spcBef>
              <a:buClr>
                <a:srgbClr val="FF822D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Second Outline Level</a:t>
            </a:r>
          </a:p>
          <a:p>
            <a:pPr marL="1143000" lvl="2" indent="-228600">
              <a:spcBef>
                <a:spcPts val="601"/>
              </a:spcBef>
              <a:buClr>
                <a:srgbClr val="00CC00"/>
              </a:buClr>
              <a:buFont typeface="Tahoma"/>
              <a:buChar char="•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4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Third Outline Level</a:t>
            </a:r>
          </a:p>
          <a:p>
            <a:pPr marL="1600200" lvl="3" indent="-228600">
              <a:spcBef>
                <a:spcPts val="499"/>
              </a:spcBef>
              <a:buClr>
                <a:srgbClr val="B2B2B2"/>
              </a:buClr>
              <a:buFont typeface="Tahoma"/>
              <a:buChar char="•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Fourth Outline Level</a:t>
            </a:r>
          </a:p>
          <a:p>
            <a:pPr marL="2057400" lvl="4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Fifth Outline Level</a:t>
            </a:r>
          </a:p>
          <a:p>
            <a:pPr marL="2057400" lvl="5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Sixth Outline Level</a:t>
            </a:r>
          </a:p>
          <a:p>
            <a:pPr marL="2057400" lvl="6" indent="-228600">
              <a:spcBef>
                <a:spcPts val="499"/>
              </a:spcBef>
              <a:buClr>
                <a:srgbClr val="000000"/>
              </a:buClr>
              <a:buFont typeface="Tahoma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Tahoma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reeform 7"/>
          <p:cNvSpPr/>
          <p:nvPr/>
        </p:nvSpPr>
        <p:spPr>
          <a:xfrm>
            <a:off x="609480" y="1219320"/>
            <a:ext cx="7925040" cy="914400"/>
          </a:xfrm>
          <a:custGeom>
            <a:avLst/>
            <a:gdLst>
              <a:gd name="GluePoint1X" fmla="*/ 0 w 1000"/>
              <a:gd name="GluePoint1Y" fmla="*/ 2147483646 h 1000"/>
              <a:gd name="GluePoint2X" fmla="*/ 0 w 1000"/>
              <a:gd name="GluePoint2Y" fmla="*/ 0 h 1000"/>
              <a:gd name="GluePoint3X" fmla="*/ 2147483646 w 1000"/>
              <a:gd name="GluePoint3Y" fmla="*/ 0 h 1000"/>
            </a:gdLst>
            <a:ahLst/>
            <a:cxnLst>
              <a:cxn ang="0">
                <a:pos x="GluePoint1X" y="GluePoint1Y"/>
              </a:cxn>
              <a:cxn ang="0">
                <a:pos x="GluePoint2X" y="GluePoint2Y"/>
              </a:cxn>
              <a:cxn ang="0">
                <a:pos x="GluePoint3X" y="GluePoint3Y"/>
              </a:cxn>
            </a:cxnLst>
            <a:rect l="l" t="t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56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5" name="Line 8"/>
          <p:cNvSpPr/>
          <p:nvPr/>
        </p:nvSpPr>
        <p:spPr>
          <a:xfrm>
            <a:off x="1981080" y="3962520"/>
            <a:ext cx="6512040" cy="0"/>
          </a:xfrm>
          <a:prstGeom prst="line">
            <a:avLst/>
          </a:prstGeom>
          <a:ln w="19080">
            <a:solidFill>
              <a:srgbClr val="CC99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6800" rIns="90000" bIns="-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4200" b="0" u="none" strike="noStrike">
                <a:solidFill>
                  <a:srgbClr val="006633"/>
                </a:solidFill>
                <a:effectLst/>
                <a:uFillTx/>
                <a:latin typeface="Garamond"/>
              </a:rPr>
              <a:t>Click to edit the title text format</a:t>
            </a: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599840"/>
            <a:ext cx="8229600" cy="45306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/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</a:p>
          <a:p>
            <a:pPr marL="1022400" lvl="2" indent="-35100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</a:p>
          <a:p>
            <a:pPr marL="1339920" lvl="3" indent="-316080">
              <a:spcBef>
                <a:spcPts val="499"/>
              </a:spcBef>
              <a:buClr>
                <a:srgbClr val="3B812F"/>
              </a:buClr>
              <a:buSzPct val="70000"/>
              <a:buFont typeface="Wingdings" charset="2"/>
              <a:buChar char="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</a:p>
          <a:p>
            <a:pPr marL="1681200" lvl="4" indent="-339840">
              <a:spcBef>
                <a:spcPts val="499"/>
              </a:spcBef>
              <a:buClr>
                <a:srgbClr val="CC9900"/>
              </a:buClr>
              <a:buSzPct val="75000"/>
              <a:buFont typeface="Wingdings" charset="2"/>
              <a:buChar char=""/>
              <a:tabLst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</a:p>
          <a:p>
            <a:pPr marL="1681200" lvl="5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</a:p>
          <a:p>
            <a:pPr marL="1681200" lvl="6" indent="-339840">
              <a:spcBef>
                <a:spcPts val="499"/>
              </a:spcBef>
              <a:buClr>
                <a:srgbClr val="000000"/>
              </a:buClr>
              <a:buSzPct val="75000"/>
              <a:buFont typeface="Wingdings" charset="2"/>
              <a:buChar char="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</a:p>
        </p:txBody>
      </p:sp>
      <p:sp>
        <p:nvSpPr>
          <p:cNvPr id="78" name="PlaceHolder 3"/>
          <p:cNvSpPr>
            <a:spLocks noGrp="1"/>
          </p:cNvSpPr>
          <p:nvPr>
            <p:ph type="dt" idx="19"/>
          </p:nvPr>
        </p:nvSpPr>
        <p:spPr>
          <a:xfrm>
            <a:off x="45684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hr-HR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15.10.13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ftr" idx="20"/>
          </p:nvPr>
        </p:nvSpPr>
        <p:spPr>
          <a:xfrm>
            <a:off x="3124080" y="6243480"/>
            <a:ext cx="289584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amdg.eu</a:t>
            </a:r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sldNum" idx="21"/>
          </p:nvPr>
        </p:nvSpPr>
        <p:spPr>
          <a:xfrm>
            <a:off x="6552720" y="6243480"/>
            <a:ext cx="2133720" cy="4572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E1E2E93F-4FE6-41E9-95BE-E4E21BEA8D9B}" type="slidenum">
              <a:rPr lang="de-DE" sz="1200" b="0" u="none" strike="noStrike">
                <a:solidFill>
                  <a:srgbClr val="000000"/>
                </a:solidFill>
                <a:effectLst/>
                <a:uFillTx/>
                <a:latin typeface="Garamond"/>
              </a:rPr>
              <a:t>‹#›</a:t>
            </a:fld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352202F-2FA9-E67D-8622-FCF62A7CAC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172B8A7-D4A4-A469-BE30-823C8B000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altLang="en-US"/>
              <a:t>Click to edit Master text styles</a:t>
            </a:r>
          </a:p>
          <a:p>
            <a:pPr lvl="1"/>
            <a:r>
              <a:rPr lang="hr-HR" altLang="en-US"/>
              <a:t>Second level</a:t>
            </a:r>
          </a:p>
          <a:p>
            <a:pPr lvl="2"/>
            <a:r>
              <a:rPr lang="hr-HR" altLang="en-US"/>
              <a:t>Third level</a:t>
            </a:r>
          </a:p>
          <a:p>
            <a:pPr lvl="3"/>
            <a:r>
              <a:rPr lang="hr-HR" altLang="en-US"/>
              <a:t>Fourth level</a:t>
            </a:r>
          </a:p>
          <a:p>
            <a:pPr lvl="4"/>
            <a:r>
              <a:rPr lang="hr-HR" altLang="en-US"/>
              <a:t>Fifth level</a:t>
            </a:r>
          </a:p>
        </p:txBody>
      </p:sp>
      <p:sp>
        <p:nvSpPr>
          <p:cNvPr id="152580" name="Rectangle 4">
            <a:extLst>
              <a:ext uri="{FF2B5EF4-FFF2-40B4-BE49-F238E27FC236}">
                <a16:creationId xmlns:a16="http://schemas.microsoft.com/office/drawing/2014/main" id="{6E723401-7182-9BB1-4D87-D2707EC0D1C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en-US"/>
              <a:t>15.10.13</a:t>
            </a:r>
            <a:endParaRPr lang="hr-HR" altLang="en-US"/>
          </a:p>
        </p:txBody>
      </p:sp>
      <p:sp>
        <p:nvSpPr>
          <p:cNvPr id="152581" name="Rectangle 5">
            <a:extLst>
              <a:ext uri="{FF2B5EF4-FFF2-40B4-BE49-F238E27FC236}">
                <a16:creationId xmlns:a16="http://schemas.microsoft.com/office/drawing/2014/main" id="{A2931A7A-F530-4E74-6A8D-AEE600DF4E5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+mj-lt"/>
                <a:cs typeface="Times New Roman" pitchFamily="18" charset="0"/>
              </a:defRPr>
            </a:lvl1pPr>
          </a:lstStyle>
          <a:p>
            <a:pPr>
              <a:defRPr/>
            </a:pPr>
            <a:r>
              <a:rPr lang="hr-HR" altLang="en-US"/>
              <a:t>amdg.eu</a:t>
            </a:r>
          </a:p>
        </p:txBody>
      </p:sp>
      <p:sp>
        <p:nvSpPr>
          <p:cNvPr id="152582" name="Rectangle 6">
            <a:extLst>
              <a:ext uri="{FF2B5EF4-FFF2-40B4-BE49-F238E27FC236}">
                <a16:creationId xmlns:a16="http://schemas.microsoft.com/office/drawing/2014/main" id="{3E1890CA-1FD6-7F90-4C9A-B84F85C8E09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+mj-lt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982BD5D8-67EC-4A11-A5C0-224AD544B23E}" type="slidenum">
              <a:rPr lang="hr-HR" altLang="en-US"/>
              <a:pPr>
                <a:defRPr/>
              </a:pPr>
              <a:t>‹#›</a:t>
            </a:fld>
            <a:endParaRPr lang="hr-HR" altLang="en-US"/>
          </a:p>
        </p:txBody>
      </p:sp>
      <p:sp>
        <p:nvSpPr>
          <p:cNvPr id="8199" name="Freeform 7">
            <a:extLst>
              <a:ext uri="{FF2B5EF4-FFF2-40B4-BE49-F238E27FC236}">
                <a16:creationId xmlns:a16="http://schemas.microsoft.com/office/drawing/2014/main" id="{F008C43C-0DC4-2BBD-56F1-3F5880CBA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34ACCCEF-D92B-69EB-B727-7C041CF9B4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602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anose="02020404030301010803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78426" y="1250639"/>
            <a:ext cx="7563646" cy="271188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600" b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Svetopisamski</a:t>
            </a:r>
            <a:r>
              <a:rPr lang="hr-HR" sz="3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motivi za čuvanje dostojanstva Bogu posvećenih osoba u doba suvremenih računala i podatkovnih centara</a:t>
            </a:r>
          </a:p>
        </p:txBody>
      </p:sp>
      <p:pic>
        <p:nvPicPr>
          <p:cNvPr id="111" name="Picture 13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2" name="Text Box 4"/>
          <p:cNvSpPr/>
          <p:nvPr/>
        </p:nvSpPr>
        <p:spPr>
          <a:xfrm>
            <a:off x="1187640" y="189360"/>
            <a:ext cx="4679640" cy="8793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Gregoriana</a:t>
            </a:r>
            <a:br>
              <a:rPr sz="1700" dirty="0"/>
            </a:b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Jordanovac 110, www.ftidi.hr </a:t>
            </a:r>
            <a:endParaRPr lang="hr-HR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981080" y="3962520"/>
            <a:ext cx="4409888" cy="2419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Pogled na Bibliju u enciklici “</a:t>
            </a:r>
            <a:r>
              <a:rPr lang="hr-HR" sz="2800" b="1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Magnifica</a:t>
            </a: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2800" b="1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humanitas</a:t>
            </a: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” pape Lava XIV.</a:t>
            </a: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2800" b="1" i="1" dirty="0">
              <a:solidFill>
                <a:srgbClr val="000000"/>
              </a:solidFill>
              <a:latin typeface="Times New Roman"/>
            </a:endParaRPr>
          </a:p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p. Niko Bilić, SJ – amdg.eu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D94EF6-2367-EA06-F138-7CCB0A7B9CC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84259" y="2662903"/>
            <a:ext cx="2359742" cy="41950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89B411E-0B9D-BE9F-613A-534042EB5C62}"/>
              </a:ext>
            </a:extLst>
          </p:cNvPr>
          <p:cNvSpPr txBox="1"/>
          <p:nvPr/>
        </p:nvSpPr>
        <p:spPr>
          <a:xfrm>
            <a:off x="2826774" y="6381720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 err="1"/>
              <a:t>Raspelo</a:t>
            </a:r>
            <a:r>
              <a:rPr lang="en-GB" dirty="0"/>
              <a:t> u </a:t>
            </a:r>
            <a:r>
              <a:rPr lang="en-GB" dirty="0" err="1"/>
              <a:t>Rezidenciji</a:t>
            </a:r>
            <a:r>
              <a:rPr lang="en-GB" dirty="0"/>
              <a:t> D.I. Dubrovnik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8914D980-97F7-7F8A-9DD8-A39FDF78A0A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47248A5D-1A77-56C3-6B88-0ED58D8064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815152"/>
            <a:ext cx="4279698" cy="4358636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None/>
            </a:pP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Zna ovaj Grad da je gorostasno, prejako more koje mu Bog dade,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da ima svoje tajne, </a:t>
            </a:r>
            <a:b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ali živi, diše s morem, </a:t>
            </a:r>
            <a:b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služi se njime i plovi…</a:t>
            </a:r>
          </a:p>
          <a:p>
            <a:pPr eaLnBrk="1" hangingPunct="1">
              <a:spcBef>
                <a:spcPct val="0"/>
              </a:spcBef>
            </a:pPr>
            <a:endParaRPr lang="hr-HR" alt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3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18AA50C3-C977-C004-484A-FD1A113606E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0920" y="250841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38746D7D-600E-435E-2B90-EC8FD7A6B98C}"/>
              </a:ext>
            </a:extLst>
          </p:cNvPr>
          <p:cNvSpPr/>
          <p:nvPr/>
        </p:nvSpPr>
        <p:spPr>
          <a:xfrm>
            <a:off x="1336732" y="250841"/>
            <a:ext cx="4679640" cy="8793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 defTabSz="914400">
              <a:lnSpc>
                <a:spcPct val="100000"/>
              </a:lnSpc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</a:b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afiliran</a:t>
            </a:r>
            <a:r>
              <a:rPr lang="hr-HR" sz="1700" b="1" dirty="0">
                <a:solidFill>
                  <a:srgbClr val="000000"/>
                </a:solidFill>
                <a:latin typeface="Arial"/>
                <a:ea typeface="DejaVu Sans"/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  <a:latin typeface="Arial"/>
                <a:ea typeface="DejaVu Sans"/>
              </a:rPr>
              <a:t>Gregoriana</a:t>
            </a:r>
            <a:br>
              <a:rPr sz="1700" dirty="0"/>
            </a:br>
            <a:r>
              <a:rPr lang="hr-HR" sz="1700" b="1" u="none" strike="noStrike" dirty="0">
                <a:solidFill>
                  <a:srgbClr val="000000"/>
                </a:solidFill>
                <a:effectLst/>
                <a:uFillTx/>
                <a:latin typeface="Arial"/>
                <a:ea typeface="DejaVu Sans"/>
              </a:rPr>
              <a:t>Jordanovac 110, www.ftidi.hr </a:t>
            </a:r>
            <a:endParaRPr lang="hr-HR" sz="17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9C521B-F978-A9C9-6ADB-DFB43E6132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302" y="1130185"/>
            <a:ext cx="4279698" cy="32052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3C9CFFD-8890-0CA0-EBF6-410860F0385E}"/>
              </a:ext>
            </a:extLst>
          </p:cNvPr>
          <p:cNvSpPr txBox="1"/>
          <p:nvPr/>
        </p:nvSpPr>
        <p:spPr>
          <a:xfrm>
            <a:off x="2432151" y="5354490"/>
            <a:ext cx="4572000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</a:rPr>
              <a:t>p. Niko Bilić, SJ – amdg.eu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3855F1-A5A3-2055-4DC3-074064243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45113-F352-B900-ED09-B48C09B23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7A90CFE-3624-921E-ED09-4B6B4CC5D22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3B991A4E-D0AB-7145-ED32-D00FC3322A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8376" y="100837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Veličanstvo ljudske osobe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3BB5146B-158B-06E7-4261-610F08F6BC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707923"/>
            <a:ext cx="5825614" cy="5465865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Mila zadaća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Redovničko zvanje: čuvanje dostojanstva ljudske osobe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Dostojanstvo Bogu posvećene osobe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Polazište: Evanđelje (više od 30x),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Evanđelja su Sveto pismo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Veličanstvena je ljudska narav u Kristu postala Put, Istina i Život [1]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Isusu razjašnjena tajna čovjeka [48], ne u podacima i brzoj izvedbi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135. obljetnicu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Rerum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7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novarum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(15. 5. 1891.) pape Lava XIII.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dokinuo ropstvo i prvi traži da država poštuje osobu i obitelj</a:t>
            </a:r>
            <a:endParaRPr lang="hr-HR" altLang="en-US" sz="2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hr-HR" altLang="en-US" sz="2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22277E-3416-B48C-AE0F-2069D995B1D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3515" y="952860"/>
            <a:ext cx="2910485" cy="51016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5D9019-16B1-4749-5045-62F5AAD0C0C8}"/>
              </a:ext>
            </a:extLst>
          </p:cNvPr>
          <p:cNvSpPr txBox="1"/>
          <p:nvPr/>
        </p:nvSpPr>
        <p:spPr>
          <a:xfrm>
            <a:off x="5039670" y="6149072"/>
            <a:ext cx="39666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dirty="0"/>
              <a:t>Paul Hanson, </a:t>
            </a:r>
            <a:r>
              <a:rPr lang="en-GB" sz="1600" dirty="0" err="1"/>
              <a:t>Digitalni</a:t>
            </a:r>
            <a:r>
              <a:rPr lang="en-GB" sz="1600" dirty="0"/>
              <a:t> </a:t>
            </a:r>
            <a:r>
              <a:rPr lang="en-GB" sz="1600" dirty="0" err="1"/>
              <a:t>prikaz</a:t>
            </a:r>
            <a:r>
              <a:rPr lang="en-GB" sz="1600" dirty="0"/>
              <a:t> </a:t>
            </a:r>
            <a:r>
              <a:rPr lang="en-GB" sz="1600" dirty="0" err="1"/>
              <a:t>sv</a:t>
            </a:r>
            <a:r>
              <a:rPr lang="en-GB" sz="1600" dirty="0"/>
              <a:t>. Lica </a:t>
            </a:r>
            <a:r>
              <a:rPr lang="en-GB" sz="1600" dirty="0" err="1"/>
              <a:t>prema</a:t>
            </a:r>
            <a:r>
              <a:rPr lang="en-GB" sz="1600" dirty="0"/>
              <a:t> </a:t>
            </a:r>
            <a:r>
              <a:rPr lang="en-GB" sz="1600" dirty="0" err="1"/>
              <a:t>Torinskom</a:t>
            </a:r>
            <a:r>
              <a:rPr lang="en-GB" sz="1600" dirty="0"/>
              <a:t> </a:t>
            </a:r>
            <a:r>
              <a:rPr lang="en-GB" sz="1600" dirty="0" err="1"/>
              <a:t>platnu</a:t>
            </a:r>
            <a:endParaRPr lang="en-GB" sz="1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5080DF7-C503-1AC5-DAF4-6CF1C4069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 dirty="0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278473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B1E00-0ACA-C730-BD18-ADB1B92F80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DEACDA97-240A-1C20-D593-4D627DE368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0C7AF081-C20F-265F-D009-08FC449D5C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2031" y="230921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Sveto pismo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r-HR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nciklici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17B63BC5-8A08-624C-1D50-D56DE8114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993058"/>
            <a:ext cx="8686800" cy="5180730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Oko 60 puta u 245 broja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poglavlja + uvod i zaključak)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Okvir i osnovica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[MH 1.7.9.10.90.130.184.185]: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 i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put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obnove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Jeruzalemskih zidina [posebice 241]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 Veliča [230.243.244]</a:t>
            </a:r>
            <a:endParaRPr lang="de-DE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Riječ je tijelom postala [1.23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.48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online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Prava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nadogradnja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čovjeka: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Tko je u Kristu, nov je stvor (2 Kor 5,17) [129]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86201AE-FFA8-860E-B38C-37F70CE995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29084" y="993057"/>
            <a:ext cx="3814915" cy="2543277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23B553E-C52C-A1AF-1D6F-D8211B55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4129181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DDBC6-B1F2-5BC9-1A2F-9D9AC24B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66F87566-E3E0-18AD-34E9-8E38EC65E4F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9430DBA-2045-D701-4704-1F0D580E1A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Stari </a:t>
            </a:r>
            <a:r>
              <a:rPr lang="de-DE" altLang="en-US" sz="4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zavjet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 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EC4B5625-39A2-916B-9293-1EBC36803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Uvod: 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Hoćemo li graditi Kulu (Post 11)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ili grad Božji 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2-6) [1.7.130]?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Papa zaziva Duh mudrosti koji je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od stvaranja tu (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Izr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8,22-31) [3]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Mudrost u dijalogu sa znanostima [23]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gradilište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[16.90.185.236.241]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Ljubav će se i vjernost sastati, </a:t>
            </a:r>
            <a:b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pravda i mir zagrliti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85,10) [16.215]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hr-HR" altLang="en-US" sz="27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Tehnokratska paradigma</a:t>
            </a:r>
            <a:r>
              <a:rPr lang="de-DE" altLang="en-US" sz="27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hr-HR" altLang="en-US" sz="27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Nehemija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radi na </a:t>
            </a:r>
            <a:r>
              <a:rPr lang="hr-HR" altLang="en-US" sz="27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gradilištu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[90]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Prigrljujemo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tehniku na </a:t>
            </a:r>
            <a:r>
              <a:rPr lang="hr-HR" altLang="en-US" sz="2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Nehemijin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način [129]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AD6FAB0-DF6D-1C62-E0BA-7DA6F5D7A3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0842" y="-1"/>
            <a:ext cx="2463325" cy="437535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F355B4-A5B2-BA15-0549-0AC378E32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68602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80B41-3BFF-448E-FF40-0D027682B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3EF323F9-E55D-B1D4-0DCA-511CB0CF312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FF09EEA-CCC1-F375-4BB9-F3FCEDFC3D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208" y="218821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 sliku Božju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458A9C0B-B415-435D-8873-39BCAB6BC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934065"/>
            <a:ext cx="8440616" cy="523972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Čovjek stvoren na sliku Božju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[29.50.73.148.176]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‘Stvarati’ 3x (ukupno 7x u Post)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careva slika (</a:t>
            </a:r>
            <a:r>
              <a:rPr lang="hr-HR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Mk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12,16)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Zajedništvo: „stvori ih” (Post 1,27)</a:t>
            </a:r>
          </a:p>
          <a:p>
            <a:pPr lvl="2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Bogom, bližnjim, stvorenjem [50]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Dati ime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(Post 2,19) – izreći što jest, </a:t>
            </a:r>
            <a:b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živjeti u istini</a:t>
            </a:r>
            <a:endParaRPr lang="hr-HR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Blagoslov: Bit ćeš blagoslov (Post 12,</a:t>
            </a:r>
            <a:r>
              <a:rPr lang="de-DE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2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Put Crkve i središte cjelovitog ljudskog </a:t>
            </a:r>
            <a:br>
              <a:rPr lang="de-DE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razvoja [50]</a:t>
            </a:r>
          </a:p>
          <a:p>
            <a:pPr lvl="1" eaLnBrk="1" hangingPunct="1">
              <a:spcBef>
                <a:spcPct val="0"/>
              </a:spcBef>
              <a:spcAft>
                <a:spcPts val="400"/>
              </a:spcAft>
            </a:pP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Rast: savršen čovjek, uzrast Kristov </a:t>
            </a: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[127] </a:t>
            </a:r>
            <a:r>
              <a:rPr lang="hr-HR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(Ef 4,13)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2659BD-1CE7-8F5D-4566-F769B5F75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618" y="0"/>
            <a:ext cx="2760382" cy="489646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A31106-44DB-B324-5B0D-84943EC6E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28119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69C77-708E-A399-6953-33F695D9D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47DAC9ED-E5AF-85BE-5FC6-5DF1B076895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8D802DE4-51CB-C807-D4E4-BBC417105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Civilizacija ljubavi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8D7D9A06-79FF-FA6F-6951-0E8F70232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poglavlje: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Evo, činim novo! (Iz 43,19)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[210 i 245] završni broj 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21,5)</a:t>
            </a:r>
            <a:endParaRPr lang="de-DE" altLang="en-US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Zaključak: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Drvo života – u novom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Jeruzalemu rehabilitiran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Eden (</a:t>
            </a:r>
            <a:r>
              <a:rPr lang="hr-HR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Otk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22,2) [242]</a:t>
            </a:r>
          </a:p>
          <a:p>
            <a:pPr eaLnBrk="1" hangingPunct="1">
              <a:spcBef>
                <a:spcPct val="0"/>
              </a:spcBef>
            </a:pPr>
            <a:endParaRPr lang="hr-HR" altLang="en-US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363AA4-8246-DBAD-2427-25C0DF25D8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4773" y="0"/>
            <a:ext cx="3319227" cy="5899355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2DD3B6-523A-D59E-528E-2C3B795A4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92579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4B805-F23F-3E99-1E34-C6DCEFDBF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034ABA56-BA78-BBCF-0DFA-3A5EFD297B8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41F92D1E-23F4-806B-342C-7D48D50735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8040" y="228653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Novi zavjet u </a:t>
            </a:r>
            <a:r>
              <a:rPr lang="de-DE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MH</a:t>
            </a:r>
            <a:endParaRPr lang="hr-HR" altLang="en-US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9E6F5E2-C7C1-2A91-E0CA-7C470C7AD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71716"/>
            <a:ext cx="8346832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Talenti su nam dani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kako bismo donijeli plod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(Mt 25,14-30) [9]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usp. Post 1,28; </a:t>
            </a:r>
            <a:r>
              <a:rPr lang="hr-HR" alt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15,5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sluga na kraju ima 11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i drugi pozvani dijeliti osjećaj gospodarev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Treći zao i lijen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 prihvaća svoje, misli na polja i žetve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Vodi ga strah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FCC551D-CE80-FCF5-207A-A6A7A6FC91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5436" y="68826"/>
            <a:ext cx="3738564" cy="249359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70F8E6-CD97-D4BB-AB7F-6DED58177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86465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CF958-DCB3-BA63-F4AC-CB93A2573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1732DF74-40C5-5EEA-54F4-F6E1528CB6C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928DDB91-4E81-32C1-72C3-775405AD9F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Upute za život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066EFB44-AA09-424A-BD4F-9AD91E0ADB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42219"/>
            <a:ext cx="8346832" cy="5131569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pogl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Milosrdni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Samarijanac</a:t>
            </a:r>
            <a:endParaRPr lang="hr-HR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Jeruzalem i Jerihon ne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daju sigurnost na putu</a:t>
            </a:r>
          </a:p>
          <a:p>
            <a:pPr lvl="1" eaLnBrk="1" hangingPunct="1">
              <a:spcBef>
                <a:spcPct val="0"/>
              </a:spcBef>
            </a:pP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Vidi i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dirnut je (Lk </a:t>
            </a:r>
            <a: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10,33); </a:t>
            </a:r>
            <a:b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pristupa, povija rane,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brine se (34)</a:t>
            </a:r>
          </a:p>
          <a:p>
            <a:pPr lvl="2" eaLnBrk="1" hangingPunct="1">
              <a:spcBef>
                <a:spcPct val="0"/>
              </a:spcBef>
            </a:pPr>
            <a:r>
              <a:rPr lang="hr-HR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iz kultnih razloga prešao na drugu stranu i otišao</a:t>
            </a:r>
            <a:endParaRPr lang="de-DE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 ozračju povjerenja plaća unaprijed (35)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DF3FE1-3532-03C7-B3F5-32A3C0EAE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8527" y="0"/>
            <a:ext cx="3715473" cy="311359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80168C-3D55-1CC8-E141-541BE26C0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61328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3D46E-C80A-52DF-784B-77025A4FC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B2A37E9-6FC1-F45F-9D68-6355C26EB9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63033" y="5429917"/>
            <a:ext cx="2374490" cy="69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GB" sz="1600" dirty="0"/>
              <a:t>Paul Hanson, </a:t>
            </a:r>
            <a:r>
              <a:rPr lang="en-GB" sz="1600" dirty="0" err="1"/>
              <a:t>Digitalni</a:t>
            </a:r>
            <a:r>
              <a:rPr lang="en-GB" sz="1600" dirty="0"/>
              <a:t> </a:t>
            </a:r>
            <a:r>
              <a:rPr lang="en-GB" sz="1600" dirty="0" err="1"/>
              <a:t>prikaz</a:t>
            </a:r>
            <a:r>
              <a:rPr lang="en-GB" sz="1600" dirty="0"/>
              <a:t> </a:t>
            </a:r>
            <a:r>
              <a:rPr lang="en-GB" sz="1600" dirty="0" err="1"/>
              <a:t>sv</a:t>
            </a:r>
            <a:r>
              <a:rPr lang="en-GB" sz="1600" dirty="0"/>
              <a:t>. Lica </a:t>
            </a:r>
            <a:r>
              <a:rPr lang="en-GB" sz="1600" dirty="0" err="1"/>
              <a:t>prema</a:t>
            </a:r>
            <a:r>
              <a:rPr lang="en-GB" sz="1600" dirty="0"/>
              <a:t> </a:t>
            </a:r>
            <a:r>
              <a:rPr lang="en-GB" sz="1600" dirty="0" err="1"/>
              <a:t>Torinskom</a:t>
            </a:r>
            <a:r>
              <a:rPr lang="en-GB" sz="1600" dirty="0"/>
              <a:t> </a:t>
            </a:r>
            <a:r>
              <a:rPr lang="en-GB" sz="1600" dirty="0" err="1"/>
              <a:t>platnu</a:t>
            </a:r>
            <a:endParaRPr lang="en-GB" sz="1600" dirty="0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E6F57AF4-DEBC-B6C6-D0BD-BD6CA98CC2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8208" y="258149"/>
            <a:ext cx="8229600" cy="1139825"/>
          </a:xfrm>
        </p:spPr>
        <p:txBody>
          <a:bodyPr/>
          <a:lstStyle/>
          <a:p>
            <a:pPr eaLnBrk="1" hangingPunct="1"/>
            <a:r>
              <a:rPr lang="hr-HR" altLang="en-US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Kršćanski pogled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B0F88C17-FF3F-C446-25EA-E6AD067707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199" y="1002020"/>
            <a:ext cx="5749058" cy="5171768"/>
          </a:xfrm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Otac Isusu dao „svu vlast na </a:t>
            </a:r>
            <a:b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nebu  i na zemlji” (Mt 28,18) [210]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Poznajemo Svjetlo i znamo da ga </a:t>
            </a:r>
            <a:br>
              <a:rPr lang="de-DE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tama nije nadvladala  (</a:t>
            </a:r>
            <a:r>
              <a:rPr lang="hr-HR" altLang="en-US" sz="23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1,5) [211]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Mir – dar Uskrslog Krista [228]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kraj 5. poglavlja: „Mir vama”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(2x </a:t>
            </a:r>
            <a:r>
              <a:rPr lang="hr-HR" altLang="en-US" sz="27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20,19.21)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7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Zaključak: </a:t>
            </a: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Svaki graditelj neka </a:t>
            </a:r>
            <a:br>
              <a:rPr lang="de-DE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pazi kako gradi (1 Kor 3,10) [229]</a:t>
            </a:r>
          </a:p>
          <a:p>
            <a:pPr lvl="1" eaLnBrk="1" hangingPunct="1">
              <a:spcBef>
                <a:spcPct val="0"/>
              </a:spcBef>
              <a:spcAft>
                <a:spcPts val="600"/>
              </a:spcAft>
            </a:pP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Cilj povijesti: Očeva je volja sve </a:t>
            </a:r>
            <a:br>
              <a:rPr lang="de-DE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dovesti k jednoj glavi, Kristu (Ef 1,10) [233]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E97013-D5B9-A24C-B364-4468021C9A3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6257" y="69696"/>
            <a:ext cx="2937743" cy="5171768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0F6063-170F-4543-6BCF-4A9CD29CE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070670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68594" y="1297858"/>
            <a:ext cx="7868446" cy="1978502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Sindrom </a:t>
            </a:r>
            <a:br>
              <a:rPr lang="de-DE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6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Babilona [10]</a:t>
            </a:r>
            <a:endParaRPr lang="hr-HR" sz="48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subTitle"/>
          </p:nvPr>
        </p:nvSpPr>
        <p:spPr>
          <a:xfrm>
            <a:off x="1799303" y="3962520"/>
            <a:ext cx="6949057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Grad i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kula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s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vrhom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u </a:t>
            </a:r>
            <a:r>
              <a:rPr lang="de-DE" sz="3200" b="1" i="1" dirty="0" err="1">
                <a:solidFill>
                  <a:srgbClr val="000000"/>
                </a:solidFill>
                <a:latin typeface="Times New Roman"/>
                <a:ea typeface="Times New Roman"/>
              </a:rPr>
              <a:t>nebesima</a:t>
            </a:r>
            <a:r>
              <a:rPr lang="de-DE" sz="3200" b="1" i="1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200" b="1" dirty="0">
                <a:solidFill>
                  <a:srgbClr val="000000"/>
                </a:solidFill>
                <a:latin typeface="Times New Roman"/>
                <a:ea typeface="Times New Roman"/>
              </a:rPr>
              <a:t>(Post 11,4)</a:t>
            </a:r>
            <a:endParaRPr lang="hr-HR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Picture 5" descr="http://www.ftidi.hr/wp-content/themes/mycollege_child/images/ftidi-logo.png"/>
          <p:cNvPicPr/>
          <p:nvPr/>
        </p:nvPicPr>
        <p:blipFill>
          <a:blip r:embed="rId3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/>
          <p:cNvSpPr/>
          <p:nvPr/>
        </p:nvSpPr>
        <p:spPr>
          <a:xfrm>
            <a:off x="1187640" y="189360"/>
            <a:ext cx="467964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</a:rPr>
            </a:br>
            <a:r>
              <a:rPr lang="hr-HR" sz="1700" b="1" dirty="0" err="1">
                <a:solidFill>
                  <a:srgbClr val="000000"/>
                </a:solidFill>
              </a:rPr>
              <a:t>afiliran</a:t>
            </a:r>
            <a:r>
              <a:rPr lang="hr-HR" sz="1700" b="1" dirty="0">
                <a:solidFill>
                  <a:srgbClr val="000000"/>
                </a:solidFill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</a:rPr>
              <a:t>Gregoriana</a:t>
            </a:r>
            <a:br>
              <a:rPr lang="hr-HR" sz="1700" dirty="0"/>
            </a:br>
            <a:r>
              <a:rPr lang="hr-HR" sz="1700" b="1" dirty="0">
                <a:solidFill>
                  <a:srgbClr val="000000"/>
                </a:solidFill>
              </a:rPr>
              <a:t>Jordanovac 110, www.ftidi.hr </a:t>
            </a:r>
            <a:endParaRPr lang="hr-HR" sz="1700" dirty="0">
              <a:solidFill>
                <a:srgbClr val="000000"/>
              </a:solidFill>
            </a:endParaRPr>
          </a:p>
        </p:txBody>
      </p:sp>
      <p:pic>
        <p:nvPicPr>
          <p:cNvPr id="3" name="Picture 11" descr="babel_afterfx_02">
            <a:extLst>
              <a:ext uri="{FF2B5EF4-FFF2-40B4-BE49-F238E27FC236}">
                <a16:creationId xmlns:a16="http://schemas.microsoft.com/office/drawing/2014/main" id="{FDD70F0D-4CAC-A111-7B26-A2067E89F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0713" y="1297858"/>
            <a:ext cx="3443287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84030CA-2245-C208-1AE3-9EBCEBB173D9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D2DFD-812E-6AD9-E96C-AD64E0C380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A9F32F24-04AE-3E8B-B2C0-EC75B89E9ED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D136B1A3-DC11-F43E-0BA1-A3980A267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Božji “projekt” Abraham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78C0EE6C-C1F6-F461-188D-CBA51A9F61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71716"/>
            <a:ext cx="8229600" cy="510207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traži hod – izlazak: Idi iz! (Post 12,1)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Prvi Božji govor nakon suda Kuli (11,6s)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Bog daje veliko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(12,2)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</a:t>
            </a:r>
            <a:r>
              <a:rPr lang="hr-H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11,4</a:t>
            </a:r>
            <a:endParaRPr lang="hr-HR" altLang="en-US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Napravimo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עשׂה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‘a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ś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si </a:t>
            </a:r>
            <a:r>
              <a:rPr lang="hr-HR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ime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!” (11,4)</a:t>
            </a:r>
          </a:p>
          <a:p>
            <a:pPr lvl="1" eaLnBrk="1" hangingPunct="1">
              <a:spcBef>
                <a:spcPct val="0"/>
              </a:spcBef>
            </a:pP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אדם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hr-HR" altLang="en-US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adam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od </a:t>
            </a:r>
            <a:r>
              <a:rPr lang="he-IL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אדמה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’adamâ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r-HR" altLang="en-US" b="1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5,2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davati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ime (2,19)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Izgradimo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(11,4): suvremene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iluzije i ideologije od nedostatka </a:t>
            </a:r>
            <a:b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iskustva zemlje, rasta, životinja</a:t>
            </a:r>
            <a:endParaRPr lang="hr-HR" alt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– do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neba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(11,4; Iz 14,13)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treba </a:t>
            </a:r>
            <a:r>
              <a:rPr lang="hr-HR" alt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zemlju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podložiti (Post</a:t>
            </a:r>
            <a:r>
              <a:rPr lang="hr-HR" alt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1,28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de-DE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spcBef>
                <a:spcPct val="0"/>
              </a:spcBef>
            </a:pP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Vlast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obrađivati i čuvati (2,15)</a:t>
            </a:r>
            <a:endParaRPr lang="hr-HR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9E1B940-3E0F-5CD9-9E3A-E295EBAA85A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3586" y="3097161"/>
            <a:ext cx="2900414" cy="290041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8A532E-F058-823B-AB71-42FCCDB44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367361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0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0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0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0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F97CC-F80D-2C9E-A790-6D654399F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>
            <a:extLst>
              <a:ext uri="{FF2B5EF4-FFF2-40B4-BE49-F238E27FC236}">
                <a16:creationId xmlns:a16="http://schemas.microsoft.com/office/drawing/2014/main" id="{515E36F8-C79C-66BD-A506-AC63799BA04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DC635E7-78FD-4C95-9B7B-F3C8E709DE91}" type="slidenum">
              <a:rPr kumimoji="0" lang="hr-H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r-HR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17FC97D6-18D1-1BF1-C487-6F09CDB02E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hr-HR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Kula babilonska</a:t>
            </a:r>
          </a:p>
        </p:txBody>
      </p:sp>
      <p:sp>
        <p:nvSpPr>
          <p:cNvPr id="160771" name="Rectangle 3">
            <a:extLst>
              <a:ext uri="{FF2B5EF4-FFF2-40B4-BE49-F238E27FC236}">
                <a16:creationId xmlns:a16="http://schemas.microsoft.com/office/drawing/2014/main" id="{DA49CB61-C150-56FA-FA3F-A6BE2E579F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73394"/>
            <a:ext cx="8229600" cy="5200394"/>
          </a:xfrm>
        </p:spPr>
        <p:txBody>
          <a:bodyPr/>
          <a:lstStyle/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Zemlja (11,2), 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grad </a:t>
            </a: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(9)? </a:t>
            </a:r>
            <a:br>
              <a:rPr lang="de-DE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 Abraham iz (28.31)?</a:t>
            </a:r>
            <a:endParaRPr lang="hr-HR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Šinear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(11,2),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Babel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(9)</a:t>
            </a:r>
            <a: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de-DE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r-HR" alt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ldejc</a:t>
            </a:r>
            <a:r>
              <a:rPr lang="de-DE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 Kr 25,13)</a:t>
            </a:r>
            <a:endParaRPr lang="hr-HR" alt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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r-HR" alt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Kaldejski</a:t>
            </a: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(28.31) </a:t>
            </a:r>
            <a:b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Babilonski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Plod ohologa uzdizanja u </a:t>
            </a:r>
            <a:r>
              <a:rPr lang="hr-HR" altLang="en-US" sz="2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11,9</a:t>
            </a:r>
            <a:r>
              <a:rPr lang="hr-HR" alt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spcBef>
                <a:spcPct val="0"/>
              </a:spcBef>
            </a:pPr>
            <a:r>
              <a:rPr lang="hr-HR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nerazumijevanje (11,9)</a:t>
            </a:r>
          </a:p>
          <a:p>
            <a:pPr lvl="1" eaLnBrk="1" hangingPunct="1">
              <a:spcBef>
                <a:spcPct val="0"/>
              </a:spcBef>
            </a:pPr>
            <a:r>
              <a:rPr lang="hr-HR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Nije samo stvar gramatike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65C99D3-E1E5-4E22-9A68-7494708A13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0816" y="0"/>
            <a:ext cx="3803183" cy="2536723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EF4CBD-43E5-BAC4-AC76-766632F4C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hr-HR" altLang="en-US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504975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60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60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737C7-4EE6-2469-6A82-88146FB31E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>
            <a:extLst>
              <a:ext uri="{FF2B5EF4-FFF2-40B4-BE49-F238E27FC236}">
                <a16:creationId xmlns:a16="http://schemas.microsoft.com/office/drawing/2014/main" id="{FD949D87-0EEA-05FA-2212-C1993F0C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500" y="1395701"/>
            <a:ext cx="7623000" cy="1752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7400" b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Nehemija</a:t>
            </a:r>
            <a:r>
              <a:rPr lang="hr-HR" sz="56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lang="hr-HR" sz="56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15" name="PlaceHolder 2">
            <a:extLst>
              <a:ext uri="{FF2B5EF4-FFF2-40B4-BE49-F238E27FC236}">
                <a16:creationId xmlns:a16="http://schemas.microsoft.com/office/drawing/2014/main" id="{BAEB17A2-BAE2-93D1-651C-442243EF9BBF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980720" y="3962520"/>
            <a:ext cx="6767640" cy="2419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MH 8x [7.8.10.16.90.129.184.241(!)]</a:t>
            </a:r>
            <a:endParaRPr lang="hr-HR" sz="2800" b="1" u="none" strike="noStrike" dirty="0">
              <a:solidFill>
                <a:srgbClr val="000000"/>
              </a:solidFill>
              <a:effectLst/>
              <a:uFillTx/>
              <a:latin typeface="Times New Roman"/>
              <a:ea typeface="Times New Roman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Obnovitelj jeruzalemskih zidina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materijalnih (štit) i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duhovnih (ljubav prema bližnjemu)</a:t>
            </a:r>
          </a:p>
          <a:p>
            <a:pPr indent="0">
              <a:lnSpc>
                <a:spcPct val="9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Dnevnik s molitvama ili veliki </a:t>
            </a:r>
            <a:r>
              <a:rPr lang="hr-HR" b="1" dirty="0" err="1">
                <a:solidFill>
                  <a:srgbClr val="000000"/>
                </a:solidFill>
                <a:latin typeface="Times New Roman"/>
                <a:ea typeface="Times New Roman"/>
              </a:rPr>
              <a:t>egzamen</a:t>
            </a:r>
            <a:r>
              <a:rPr lang="hr-HR" b="1" dirty="0">
                <a:solidFill>
                  <a:srgbClr val="000000"/>
                </a:solidFill>
                <a:latin typeface="Times New Roman"/>
                <a:ea typeface="Times New Roman"/>
              </a:rPr>
              <a:t>?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Picture 4">
            <a:extLst>
              <a:ext uri="{FF2B5EF4-FFF2-40B4-BE49-F238E27FC236}">
                <a16:creationId xmlns:a16="http://schemas.microsoft.com/office/drawing/2014/main" id="{861D901B-A05B-A277-884E-F7F5E95013B4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4965291" y="796413"/>
            <a:ext cx="4058262" cy="316610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7" name="Picture 5" descr="http://www.ftidi.hr/wp-content/themes/mycollege_child/images/ftidi-logo.png">
            <a:extLst>
              <a:ext uri="{FF2B5EF4-FFF2-40B4-BE49-F238E27FC236}">
                <a16:creationId xmlns:a16="http://schemas.microsoft.com/office/drawing/2014/main" id="{772D35A9-2305-0C89-4AEF-CD77CB82D638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179280" y="115920"/>
            <a:ext cx="936720" cy="936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Box 1">
            <a:extLst>
              <a:ext uri="{FF2B5EF4-FFF2-40B4-BE49-F238E27FC236}">
                <a16:creationId xmlns:a16="http://schemas.microsoft.com/office/drawing/2014/main" id="{6FD77116-4057-60C4-C7DF-C897921CEB0A}"/>
              </a:ext>
            </a:extLst>
          </p:cNvPr>
          <p:cNvSpPr/>
          <p:nvPr/>
        </p:nvSpPr>
        <p:spPr>
          <a:xfrm>
            <a:off x="1187640" y="189360"/>
            <a:ext cx="4679640" cy="88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spAutoFit/>
          </a:bodyPr>
          <a:lstStyle/>
          <a:p>
            <a:pPr>
              <a:spcBef>
                <a:spcPts val="1063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1700" b="1" dirty="0">
                <a:solidFill>
                  <a:srgbClr val="000000"/>
                </a:solidFill>
              </a:rPr>
              <a:t>Filozofsko-teološki institut Družbe Isusove</a:t>
            </a:r>
            <a:br>
              <a:rPr lang="hr-HR" sz="1700" b="1" dirty="0">
                <a:solidFill>
                  <a:srgbClr val="000000"/>
                </a:solidFill>
              </a:rPr>
            </a:br>
            <a:r>
              <a:rPr lang="hr-HR" sz="1700" b="1" dirty="0" err="1">
                <a:solidFill>
                  <a:srgbClr val="000000"/>
                </a:solidFill>
              </a:rPr>
              <a:t>afiliran</a:t>
            </a:r>
            <a:r>
              <a:rPr lang="hr-HR" sz="1700" b="1" dirty="0">
                <a:solidFill>
                  <a:srgbClr val="000000"/>
                </a:solidFill>
              </a:rPr>
              <a:t> Papinskom sveučilištu </a:t>
            </a:r>
            <a:r>
              <a:rPr lang="hr-HR" sz="1700" b="1" dirty="0" err="1">
                <a:solidFill>
                  <a:srgbClr val="000000"/>
                </a:solidFill>
              </a:rPr>
              <a:t>Gregoriana</a:t>
            </a:r>
            <a:br>
              <a:rPr lang="hr-HR" sz="1700" dirty="0"/>
            </a:br>
            <a:r>
              <a:rPr lang="hr-HR" sz="1700" b="1" dirty="0">
                <a:solidFill>
                  <a:srgbClr val="000000"/>
                </a:solidFill>
              </a:rPr>
              <a:t>Jordanovac 110, www.ftidi.hr </a:t>
            </a:r>
            <a:endParaRPr lang="hr-HR" sz="1700" dirty="0">
              <a:solidFill>
                <a:srgbClr val="000000"/>
              </a:solidFill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CEE2D4E-3BB1-59EE-ED45-9EF9F20FC6D4}"/>
              </a:ext>
            </a:extLst>
          </p:cNvPr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rPr lang="en-GB"/>
              <a:t>amdg.eu</a:t>
            </a:r>
          </a:p>
        </p:txBody>
      </p:sp>
    </p:spTree>
    <p:extLst>
      <p:ext uri="{BB962C8B-B14F-4D97-AF65-F5344CB8AC3E}">
        <p14:creationId xmlns:p14="http://schemas.microsoft.com/office/powerpoint/2010/main" val="1323023699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25" fill="hold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25"/>
                                        <p:tgtEl>
                                          <p:spTgt spid="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250" fill="hold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4" dur="250"/>
                                        <p:tgtEl>
                                          <p:spTgt spid="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250" fill="hold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250" fill="hold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1" dur="250"/>
                                        <p:tgtEl>
                                          <p:spTgt spid="1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385200" y="15300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Opunomoćen</a:t>
            </a:r>
            <a:r>
              <a:rPr lang="hr-HR" sz="42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endParaRPr lang="hr-HR" sz="42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56840" y="980640"/>
            <a:ext cx="8218440" cy="514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Pod stranom vlašću (</a:t>
            </a:r>
            <a:r>
              <a:rPr lang="hr-HR" sz="28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1,11)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Peharnik</a:t>
            </a:r>
            <a:r>
              <a:rPr lang="hr-HR" sz="28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perzijskog cara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Obavijest o nevolji Ostatka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Prva reakcija (</a:t>
            </a:r>
            <a:r>
              <a:rPr lang="hr-HR" sz="28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1,5-11) +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Prije odgovora kralju (2,4):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molitva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Razgovor s kraljem (2,2-8):</a:t>
            </a:r>
            <a:endParaRPr lang="hr-HR" sz="28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9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“Pošalji me” (2,5), “poslao me” (6) 2x </a:t>
            </a:r>
            <a:r>
              <a:rPr lang="hr-HR" sz="32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cs typeface="Times New Roman"/>
              </a:rPr>
              <a:t>שׁלח</a:t>
            </a:r>
            <a:endParaRPr lang="hr-HR" sz="32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Punomoć (2,7), upravitelj </a:t>
            </a:r>
            <a:endParaRPr lang="hr-HR" sz="3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" name="Picture 5"/>
          <p:cNvPicPr/>
          <p:nvPr/>
        </p:nvPicPr>
        <p:blipFill>
          <a:blip r:embed="rId2"/>
          <a:stretch/>
        </p:blipFill>
        <p:spPr>
          <a:xfrm>
            <a:off x="6340320" y="0"/>
            <a:ext cx="2803680" cy="3645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2000"/>
                                        <p:tgtEl>
                                          <p:spTgt spid="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1000" fill="hold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0" dur="1000"/>
                                        <p:tgtEl>
                                          <p:spTgt spid="1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1000" fill="hold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7" dur="1000"/>
                                        <p:tgtEl>
                                          <p:spTgt spid="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57200" y="11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Početak radova 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/>
          </p:nvPr>
        </p:nvSpPr>
        <p:spPr>
          <a:xfrm>
            <a:off x="456840" y="980640"/>
            <a:ext cx="8218440" cy="5149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26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9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U Jeruzalemu</a:t>
            </a:r>
            <a:r>
              <a:rPr lang="hr-HR" sz="2900" b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(Neh 2)</a:t>
            </a:r>
            <a:r>
              <a:rPr lang="hr-HR" sz="29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:</a:t>
            </a:r>
            <a:endParaRPr lang="hr-HR" sz="2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Noću upoznaje stanje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90000"/>
              </a:lnSpc>
              <a:spcBef>
                <a:spcPts val="751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Razrađuje plan </a:t>
            </a:r>
            <a:br>
              <a:rPr sz="3000"/>
            </a:b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– u skrovitosti  </a:t>
            </a:r>
            <a:endParaRPr lang="hr-H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Nehemija okuplja (Neh 3): </a:t>
            </a:r>
            <a:br>
              <a:rPr sz="3300"/>
            </a:b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“Sve obitelji”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“Gradimo” (1. mn – Neh 3,33.38)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825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“Ni ja, ni braća </a:t>
            </a:r>
            <a:br>
              <a:rPr sz="3300"/>
            </a:br>
            <a:r>
              <a:rPr lang="hr-HR" sz="33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– nismo skidali radno odijelo” (4,17)</a:t>
            </a:r>
            <a:endParaRPr lang="hr-HR" sz="3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“Držao sam se posla” (5,16)</a:t>
            </a:r>
            <a:endParaRPr lang="hr-H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0" name="Picture 4" descr="See the source image"/>
          <p:cNvPicPr/>
          <p:nvPr/>
        </p:nvPicPr>
        <p:blipFill>
          <a:blip r:embed="rId2"/>
          <a:stretch/>
        </p:blipFill>
        <p:spPr>
          <a:xfrm>
            <a:off x="5978520" y="0"/>
            <a:ext cx="3165480" cy="3933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7" dur="500"/>
                                        <p:tgtEl>
                                          <p:spTgt spid="1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2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Effect">
                      <p:stCondLst>
                        <p:cond delay="indefinite"/>
                      </p:stCondLst>
                      <p:childTnLst>
                        <p:par>
                          <p:cTn id="1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8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Effect">
                      <p:stCondLst>
                        <p:cond delay="indefinite"/>
                      </p:stCondLst>
                      <p:childTnLst>
                        <p:par>
                          <p:cTn id="2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4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Effect">
                      <p:stCondLst>
                        <p:cond delay="indefinite"/>
                      </p:stCondLst>
                      <p:childTnLst>
                        <p:par>
                          <p:cTn id="27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0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457200" y="277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Nehemija okuplja</a:t>
            </a:r>
            <a:endParaRPr lang="hr-HR" sz="5000" b="1" u="none" strike="noStrike">
              <a:solidFill>
                <a:srgbClr val="006633"/>
              </a:solidFill>
              <a:effectLst/>
              <a:uFillTx/>
              <a:latin typeface="Times New Roman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483552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spcBef>
                <a:spcPts val="5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Drugi gradovi</a:t>
            </a:r>
            <a:r>
              <a:rPr lang="hr-HR" sz="34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(3,2.5.27; 7; 7.15.19):</a:t>
            </a:r>
            <a:endParaRPr lang="hr-HR" sz="34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Jerihon (2)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Tekoa (5.27)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Gibeon (7)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550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Mispa (7.15.19)</a:t>
            </a:r>
            <a:endParaRPr lang="hr-HR" sz="30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spcBef>
                <a:spcPts val="90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6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Ljudi poimence</a:t>
            </a:r>
            <a:endParaRPr lang="hr-HR" sz="36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8" name="PlaceHolder 3"/>
          <p:cNvSpPr>
            <a:spLocks noGrp="1"/>
          </p:cNvSpPr>
          <p:nvPr>
            <p:ph/>
          </p:nvPr>
        </p:nvSpPr>
        <p:spPr>
          <a:xfrm>
            <a:off x="4427280" y="2636640"/>
            <a:ext cx="4537080" cy="3493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700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800" b="1" i="1" u="none" strike="noStrike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Službe</a:t>
            </a:r>
            <a:r>
              <a:rPr lang="hr-HR" sz="28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(Neh 3,1.22;17; 8.31; 9.12.14-19):</a:t>
            </a:r>
            <a:endParaRPr lang="hr-HR" sz="28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Svećenici (1.22), </a:t>
            </a:r>
            <a:br>
              <a:rPr sz="3200"/>
            </a:b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leviti (17)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Zlatar (8.31), </a:t>
            </a:r>
            <a:br>
              <a:rPr sz="3200"/>
            </a:b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“farmaceut” (8)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Knez (</a:t>
            </a:r>
            <a:r>
              <a:rPr lang="hr-HR" sz="3200" b="0" i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śar</a:t>
            </a:r>
            <a:r>
              <a:rPr lang="hr-HR" sz="3200" b="1" u="none" strike="noStrike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3,9.12.14-19) </a:t>
            </a: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0">
              <a:lnSpc>
                <a:spcPct val="90000"/>
              </a:lnSpc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200" b="1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39" name="Picture 4"/>
          <p:cNvPicPr/>
          <p:nvPr/>
        </p:nvPicPr>
        <p:blipFill>
          <a:blip r:embed="rId2"/>
          <a:stretch/>
        </p:blipFill>
        <p:spPr>
          <a:xfrm>
            <a:off x="5448240" y="0"/>
            <a:ext cx="3695760" cy="2616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2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17" dur="5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Effect">
                      <p:stCondLst>
                        <p:cond delay="indefinite"/>
                      </p:stCondLst>
                      <p:childTnLst>
                        <p:par>
                          <p:cTn id="1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2" dur="500"/>
                                        <p:tgtEl>
                                          <p:spTgt spid="1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Effect">
                      <p:stCondLst>
                        <p:cond delay="indefinite"/>
                      </p:stCondLst>
                      <p:childTnLst>
                        <p:par>
                          <p:cTn id="2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27" dur="5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Effect">
                      <p:stCondLst>
                        <p:cond delay="indefinite"/>
                      </p:stCondLst>
                      <p:childTnLst>
                        <p:par>
                          <p:cTn id="2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2" dur="500"/>
                                        <p:tgtEl>
                                          <p:spTgt spid="1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Effect">
                      <p:stCondLst>
                        <p:cond delay="indefinite"/>
                      </p:stCondLst>
                      <p:childTnLst>
                        <p:par>
                          <p:cTn id="3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37" dur="500"/>
                                        <p:tgtEl>
                                          <p:spTgt spid="1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Effect">
                      <p:stCondLst>
                        <p:cond delay="indefinite"/>
                      </p:stCondLst>
                      <p:childTnLst>
                        <p:par>
                          <p:cTn id="3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 additive="repl">
                                        <p:cTn id="42" dur="500"/>
                                        <p:tgtEl>
                                          <p:spTgt spid="1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Prvi napadi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Ruganje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3,34):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A) Jadni, nemoćni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B) lisica –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jača od zidova (</a:t>
            </a:r>
            <a:r>
              <a:rPr lang="hr-HR" sz="3000" b="1" u="none" strike="noStrike" dirty="0">
                <a:solidFill>
                  <a:srgbClr val="AFBF39"/>
                </a:solidFill>
                <a:effectLst/>
                <a:uFillTx/>
                <a:latin typeface="Times New Roman"/>
                <a:ea typeface="Times New Roman"/>
              </a:rPr>
              <a:t>35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Nehemijina</a:t>
            </a: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reakcija 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(36):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“Čuj, Bože naš” (36)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Dobar plod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: 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Zidovi do pola obnovljeni (38)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2" name="Picture 5"/>
          <p:cNvPicPr/>
          <p:nvPr/>
        </p:nvPicPr>
        <p:blipFill>
          <a:blip r:embed="rId2"/>
          <a:stretch/>
        </p:blipFill>
        <p:spPr>
          <a:xfrm>
            <a:off x="4851720" y="0"/>
            <a:ext cx="4292280" cy="3240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Effect">
                      <p:stCondLst>
                        <p:cond delay="indefinite"/>
                      </p:stCondLst>
                      <p:childTnLst>
                        <p:par>
                          <p:cTn id="25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500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Effect">
                      <p:stCondLst>
                        <p:cond delay="indefinite"/>
                      </p:stCondLst>
                      <p:childTnLst>
                        <p:par>
                          <p:cTn id="3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4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5" dur="1000" fill="hold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6" dur="1000"/>
                                        <p:tgtEl>
                                          <p:spTgt spid="1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5000" b="1" u="none" strike="noStrike" dirty="0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Druga </a:t>
            </a:r>
            <a:r>
              <a:rPr lang="de-DE" sz="5000" b="1" u="none" strike="noStrike" dirty="0" err="1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faza</a:t>
            </a:r>
            <a:endParaRPr lang="hr-HR" sz="50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10000"/>
          </a:bodyPr>
          <a:lstStyle/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Boj – napad</a:t>
            </a:r>
            <a: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b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de-DE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(Neh 4,2)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0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Do sada čuli </a:t>
            </a:r>
            <a:br>
              <a:rPr lang="de-DE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(2,10.19; 3,33) 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i rugali se </a:t>
            </a:r>
            <a:br>
              <a:rPr lang="de-DE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(2,19; 3,33)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Reakcija?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(4,3; usp. 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Ps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127,1)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Zajednička molitva: zazvali Boga</a:t>
            </a:r>
          </a:p>
          <a:p>
            <a:pPr marL="343080" indent="-343080">
              <a:lnSpc>
                <a:spcPct val="100000"/>
              </a:lnSpc>
              <a:spcBef>
                <a:spcPts val="850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U prvoj krizi </a:t>
            </a:r>
            <a:r>
              <a:rPr lang="hr-HR" sz="3400" b="1" dirty="0" err="1">
                <a:solidFill>
                  <a:srgbClr val="000000"/>
                </a:solidFill>
                <a:latin typeface="Times New Roman"/>
              </a:rPr>
              <a:t>Nehemijin</a:t>
            </a:r>
            <a:r>
              <a:rPr lang="hr-HR" sz="3400" b="1" dirty="0">
                <a:solidFill>
                  <a:srgbClr val="000000"/>
                </a:solidFill>
                <a:latin typeface="Times New Roman"/>
              </a:rPr>
              <a:t> 2. motivacijski govor (4,8) s Mojsijevom metodom</a:t>
            </a:r>
            <a:endParaRPr lang="hr-HR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4B1402-4BF6-4838-E4B1-B7A43DA79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09883" y="0"/>
            <a:ext cx="5034116" cy="37755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9" dur="10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Effect">
                      <p:stCondLst>
                        <p:cond delay="indefinite"/>
                      </p:stCondLst>
                      <p:childTnLst>
                        <p:par>
                          <p:cTn id="11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16" dur="10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Effect">
                      <p:stCondLst>
                        <p:cond delay="indefinite"/>
                      </p:stCondLst>
                      <p:childTnLst>
                        <p:par>
                          <p:cTn id="18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2" dur="1000" fill="hold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23" dur="1000"/>
                                        <p:tgtEl>
                                          <p:spTgt spid="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9" dur="1000" fill="hold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 additive="repl">
                                        <p:cTn id="30" dur="1000"/>
                                        <p:tgtEl>
                                          <p:spTgt spid="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Obrana</a:t>
            </a:r>
            <a:endParaRPr lang="hr-HR" sz="5000" b="0" u="none" strike="noStrike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457200" y="988541"/>
            <a:ext cx="8686800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10000"/>
          </a:bodyPr>
          <a:lstStyle/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Graditelji-branitelji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</a:t>
            </a:r>
            <a:r>
              <a:rPr lang="hr-HR" sz="30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30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4,11):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Jednom rukom radi, 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u drugoj oružje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Nakana protivnika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(4,2):</a:t>
            </a:r>
            <a:endParaRPr lang="hr-HR" sz="2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Zaustaviti posao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Wingdings"/>
                <a:ea typeface="Wingdings"/>
              </a:rPr>
              <a:t>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Bog zaustavio njihov plan (9)</a:t>
            </a:r>
            <a:endParaRPr lang="hr-HR" sz="30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= Molitva iz 4,3 se (ipak) isplatila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hr-HR" sz="3000" b="1" dirty="0" err="1">
                <a:solidFill>
                  <a:srgbClr val="000000"/>
                </a:solidFill>
                <a:latin typeface="Times New Roman"/>
              </a:rPr>
              <a:t>Neh</a:t>
            </a:r>
            <a:r>
              <a:rPr lang="hr-HR" sz="3000" b="1" dirty="0">
                <a:solidFill>
                  <a:srgbClr val="000000"/>
                </a:solidFill>
                <a:latin typeface="Times New Roman"/>
              </a:rPr>
              <a:t> 5: strahovita unutarnja izopačenost: ropstvo</a:t>
            </a:r>
          </a:p>
          <a:p>
            <a:pPr marL="800280" lvl="1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2600" b="1" dirty="0">
                <a:solidFill>
                  <a:srgbClr val="000000"/>
                </a:solidFill>
                <a:latin typeface="Times New Roman"/>
              </a:rPr>
              <a:t>srce se moje zakraljilo nada mnom (5,7)</a:t>
            </a:r>
          </a:p>
          <a:p>
            <a:pPr marL="343080" indent="-343080"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000" b="1" dirty="0">
                <a:solidFill>
                  <a:srgbClr val="000000"/>
                </a:solidFill>
                <a:latin typeface="Times New Roman"/>
              </a:rPr>
              <a:t>Neh 6: atentat na Nehemiju (6,10)</a:t>
            </a:r>
            <a:endParaRPr lang="hr-HR" sz="30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3" name="Picture 4" descr="REBUILD1">
            <a:extLst>
              <a:ext uri="{FF2B5EF4-FFF2-40B4-BE49-F238E27FC236}">
                <a16:creationId xmlns:a16="http://schemas.microsoft.com/office/drawing/2014/main" id="{9ABD1894-83C6-7763-CC89-038E47915D67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6243484" y="0"/>
            <a:ext cx="2900516" cy="34290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500" fill="hold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Effect">
                      <p:stCondLst>
                        <p:cond delay="indefinite"/>
                      </p:stCondLst>
                      <p:childTnLst>
                        <p:par>
                          <p:cTn id="10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3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Effect">
                      <p:stCondLst>
                        <p:cond delay="indefinite"/>
                      </p:stCondLst>
                      <p:childTnLst>
                        <p:par>
                          <p:cTn id="16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9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0" dur="500" fill="hold"/>
                                        <p:tgtEl>
                                          <p:spTgt spid="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Effect">
                      <p:stCondLst>
                        <p:cond delay="indefinite"/>
                      </p:stCondLst>
                      <p:childTnLst>
                        <p:par>
                          <p:cTn id="22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5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6" dur="500" fill="hold"/>
                                        <p:tgtEl>
                                          <p:spTgt spid="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1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2" dur="500" fill="hold"/>
                                        <p:tgtEl>
                                          <p:spTgt spid="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37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8" dur="500" fill="hold"/>
                                        <p:tgtEl>
                                          <p:spTgt spid="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3" dur="500" fill="hold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4" dur="500" fill="hold"/>
                                        <p:tgtEl>
                                          <p:spTgt spid="15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u="none" strike="noStrike">
                <a:solidFill>
                  <a:srgbClr val="006633"/>
                </a:solidFill>
                <a:effectLst/>
                <a:uFillTx/>
                <a:latin typeface="Times New Roman"/>
                <a:ea typeface="Times New Roman"/>
              </a:rPr>
              <a:t>Ukupan uspjeh</a:t>
            </a:r>
            <a:endParaRPr lang="hr-HR" sz="5000" b="1" u="none" strike="noStrike">
              <a:solidFill>
                <a:srgbClr val="006633"/>
              </a:solidFill>
              <a:effectLst/>
              <a:uFillTx/>
              <a:latin typeface="Times New Roman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457200" y="1052640"/>
            <a:ext cx="8229600" cy="5078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669960" lvl="1" indent="-325440">
              <a:lnSpc>
                <a:spcPct val="9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Što se zbilo </a:t>
            </a:r>
            <a:br>
              <a:rPr sz="2600" dirty="0"/>
            </a:b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25. 6. 20. 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(</a:t>
            </a:r>
            <a:r>
              <a:rPr lang="hr-HR" sz="2600" b="1" u="none" strike="noStrike" dirty="0" err="1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Neh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6,15)?</a:t>
            </a:r>
            <a:endParaRPr lang="hr-HR" sz="26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Dovršen zid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Protivnici opet </a:t>
            </a:r>
            <a:r>
              <a:rPr lang="hr-HR" sz="2600" b="1" i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čuju</a:t>
            </a: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2600" b="1" dirty="0">
                <a:solidFill>
                  <a:srgbClr val="1E6A39"/>
                </a:solidFill>
                <a:latin typeface="Times New Roman"/>
                <a:ea typeface="Times New Roman"/>
              </a:rPr>
              <a:t>(6,16) </a:t>
            </a:r>
            <a:b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– ali? </a:t>
            </a:r>
            <a:b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</a:br>
            <a:r>
              <a:rPr lang="hr-HR" sz="2600" b="1" u="none" strike="noStrike" dirty="0">
                <a:solidFill>
                  <a:srgbClr val="1E6A39"/>
                </a:solidFill>
                <a:effectLst/>
                <a:uFillTx/>
                <a:latin typeface="Times New Roman"/>
                <a:ea typeface="Times New Roman"/>
              </a:rPr>
              <a:t>usp. 2,10.19; 3,33; 4,1.9; 6,1</a:t>
            </a:r>
            <a:endParaRPr lang="hr-HR" sz="26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“Čudo” = strah (HB, LXX, </a:t>
            </a:r>
            <a:r>
              <a:rPr lang="hr-HR" sz="3000" b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Vg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) među </a:t>
            </a:r>
            <a:r>
              <a:rPr lang="hr-HR" sz="3000" b="1" i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narodima 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Shvatili su da je </a:t>
            </a:r>
            <a:r>
              <a:rPr lang="hr-HR" sz="3000" b="1" u="sng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Bog naš 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učinio to djelo</a:t>
            </a:r>
            <a:br>
              <a:rPr sz="3000" dirty="0"/>
            </a:b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(</a:t>
            </a:r>
            <a:r>
              <a:rPr lang="he-IL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cs typeface="Times New Roman"/>
              </a:rPr>
              <a:t>מלאכה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</a:t>
            </a:r>
            <a:r>
              <a:rPr lang="hr-HR" sz="3000" b="0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m</a:t>
            </a:r>
            <a:r>
              <a:rPr lang="hr-HR" sz="3000" b="0" i="1" u="none" strike="noStrike" baseline="30000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e</a:t>
            </a:r>
            <a:r>
              <a:rPr lang="hr-HR" sz="3000" b="0" i="1" u="none" strike="noStrike" dirty="0" err="1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la’ka</a:t>
            </a:r>
            <a:r>
              <a:rPr lang="hr-HR" sz="3000" b="1" u="none" strike="noStrike" dirty="0">
                <a:solidFill>
                  <a:srgbClr val="000000"/>
                </a:solidFill>
                <a:effectLst/>
                <a:uFillTx/>
                <a:latin typeface="Times New Roman"/>
                <a:ea typeface="Times New Roman"/>
              </a:rPr>
              <a:t> usp. Post 2,2)</a:t>
            </a:r>
            <a:endParaRPr lang="de-DE" sz="3000" b="1" u="none" strike="noStrike" dirty="0">
              <a:solidFill>
                <a:srgbClr val="000000"/>
              </a:solidFill>
              <a:effectLst/>
              <a:uFillTx/>
              <a:latin typeface="Times New Roman"/>
              <a:ea typeface="Times New Roman"/>
            </a:endParaRPr>
          </a:p>
          <a:p>
            <a:pPr marL="343080" indent="-343080">
              <a:lnSpc>
                <a:spcPct val="9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Cilj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: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posveta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proglas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Zakona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,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ustrajna</a:t>
            </a:r>
            <a:r>
              <a:rPr lang="de-DE" sz="3000" b="1" dirty="0">
                <a:solidFill>
                  <a:srgbClr val="000000"/>
                </a:solidFill>
                <a:latin typeface="Times New Roman"/>
              </a:rPr>
              <a:t> </a:t>
            </a:r>
            <a:r>
              <a:rPr lang="de-DE" sz="3000" b="1" dirty="0" err="1">
                <a:solidFill>
                  <a:srgbClr val="000000"/>
                </a:solidFill>
                <a:latin typeface="Times New Roman"/>
              </a:rPr>
              <a:t>skrb</a:t>
            </a:r>
            <a:endParaRPr lang="hr-HR" sz="3000" b="1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161" name="Picture 15" descr="24-stadtmauer-jerusalem"/>
          <p:cNvPicPr/>
          <p:nvPr/>
        </p:nvPicPr>
        <p:blipFill>
          <a:blip r:embed="rId2"/>
          <a:stretch/>
        </p:blipFill>
        <p:spPr>
          <a:xfrm>
            <a:off x="5105520" y="0"/>
            <a:ext cx="4038480" cy="3029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AutoShape 6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3" name="AutoShape 8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4" name="AutoShape 10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4419720" y="327672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  <p:sp>
        <p:nvSpPr>
          <p:cNvPr id="165" name="AutoShape 12" descr="data:image/jpeg;base64,/9j/4AAQSkZJRgABAQAAAQABAAD/2wCEAAkGBhQSEBUUExQVFBUWGRgXFhcXGBQXFxgYFBQYGBQWFRcYHCYfFxolGhkYHy8gIycpLCwsFx4xNTAqNSYrLCkBCQoKDgwOGg8PGiwkHBwpLCwpKSksLCksLCwpKSwpKSkpLCksKSksLCwsKSkpKSwpKSkpLCksKSkpLCkpKSwsLP/AABEIAMIBAwMBIgACEQEDEQH/xAAbAAABBQEBAAAAAAAAAAAAAAAEAAECAwUGB//EAEAQAAEDAgQDBgMGBQIGAwEAAAEAAhEDIQQSMUEFUWEGEyJxgZEyobEHI0LB0fAUM1Ji4XLxFWOCkrLCNEOiFv/EABkBAQEBAQEBAAAAAAAAAAAAAAABAgMEBf/EACIRAQEBAAMAAgICAwAAAAAAAAARAQISITFBA1EiMhNhcf/aAAwDAQACEQMRAD8A61jFe1iTWK1rV9VwhmtVjWp2tVgaoIhqmApBqkGoIhqeFINTwgjCUKUJ4SiMJQpQlCURShShKEojCaFKEoSiMJQnhPCUQhKFKEoSiEJQpQlCCMJoU4TQiIQolqshKEFJaoFqILVAtSoHc1VOainNVbmoA3NVL2I1zFS9igBNJJE5Eko0WtVjWpNarGtStkGqYakGqYaoGAUwE4CeEojCeFKEipURhKFKE8JVQhPClCUJRCEoU4ShKiELN49xRtCiXOm5yiImTMa7WWpC4zttXJqNpn4RD+Rkhw1WOfKY1xy66nBYoVabajdHCQr4WD2OxRfSc3ZkBvkZOu66CFePK5Tc9QhKFKEoWqyjCaFOE0JRGE0KcJQrRCE0KcJoSiJCiWqyExCUVFqrLVeQoFqVAzmqp7UU5qqc1RApakrsiZKDg1WNCQCsAUdDAKQCcBShKhoTwnhPClDQlClCUKVTQlCdJKGhKFJKEojCUKSSlEYXB9uAP4lvMsbsdMzuS71cB2/A/iWTuxu/9z1j8n9WuPy0+woGWrHNm0bO6LqYXKfZ/GWrHNn0cutU/Hv8Tl8owlClCULpWUIShThKFaK4ShThKEohCaFOEoVqK4TQrITQlEIUS1WQmISooc1VOaiS1VualIGypK2EyVHl2B7bYoFoNYkSBLsptN5zNK1MR9ouIZVqQaL2te4NhpILQTlOYOnTdcm2hAPPNMdD1TOZY849fdeTvrvMegcG+0Z9VwD6Ld5LHGfC0us10ybRE7oql9ptGYfRqsIsRLCR0IJEFedswpDQZExs6DpcHnyQ9VuXTr+iv+TUmPXsJ28wrwTmcwNGY52nSQLZZky4WRlHtZhHWGIpg/3HL/5QvGDWIaWhxh3hNtpB18wEzakEaGTr+/JM/KR7xRxbHiWvY4aS1zSJGokHVXQvBw7S0hs338RE/RXU+I1WHMx7mEGxa4jQBX/KdXrHbDEOZhHOY4tIcy7SQYLr3C4hnbbEMbmFYuFviDX8tyJ+a5/EdosS+mWPr1XgxIccwN+vos2rjnd2RLT6X9IhY5c7vjWY7Wh9rVWCDSY4wYMltxpIEz5SFS77QcVUafGxkwAGM8QnlmzaR8wuHovkzqSRsVq4V2UDU/mpvPSY2WdoMTmzGtVJ2l7/AKTCOwvbnEsABeH6/G0E7akXj/Kwg8E7ydPf/ZVR6etlO2kx2uG+0l8eKk12l2uLfPXNPyWP2h7QDFVA8NczK2AJk6kk2jn8lgsp+GBcCfqqK2IIiLa3v6g7rW8t3DMxp8O4nVpzkqPbpMEydeq2cP20xTPxteOT2j6tgyuOGNyAT+KLb9SiGcQk3tGhJsZ6Ln3h5fXfYf7Qqk+Oi0j+1xb7SDK7Dh+MFWkyoAQHiQDqJ5rxejjGwIMecddV0PD+2OIotDA5rmtsA5oMAbSIPzXXj+Rmfp6gkuO4X29L3sY+kJc4NlriBcxMEH2ldiuucqkNCUJ4SVpEYShSTJUiMJoU4TQrSIQmhThMQlSKyFW4K4qtyVFMJKcJJVeJ935pxSEC0xvF/wDKHqVSGzY9RvzQ9DGPALpFwLH/ACvJXStOqwReL6aoJ1eDbbby/JVN4iHNtNrW/fkqMRUFzO3spu+CHfnXSPbTTqr++IbMEQbnpCzqfEG256dCDzv+4RRxOZkWjQnz0+q56jQweIBbBNyegi3v19EV3Zi0QLm/0WO2lECZnl7mPRatCrmGm2qZs8awn7ggaSDJtCFf4mmSPNGGja+hi9h6EoTFloyh2kyY3A5LdaAiq0HSOs7b2uihxETbQRz9dwrnOozIpm9xcHXzJVtCqwFpFIAXNiLwDY26yrSGw+IkTFhoPNXmuIiEXXx4qMgMaBIIyyYtH0QxYINr2gzAEG8iLyFc1NxVVrAbBA13wRc8zEmeiJrgTcwNCRBmx6hZj41MnygEn1U5fCLDiwTBIHSDr1TvqggGJNxM21/pOyy8TWuRMxZTw5JgET56Dz3XLqyKGIMzc/UTy581rcPxQLACQdR1KyO8ZmvZ0azaeh1V1NwbDs07TOnmL7WWs2DruGYkNq03HQPYTA2DgTA3XqHBONNxNMvYCAHEQehsfUQV4xguINJibbwYtvBWvwLtL/DVmtY5rQIbUlznMcAblwAhp6gWk3XTOcXXsKSxaPa7DvMMeXHOxlmm5qOygiYkdei2V27VCSSTJQ6ZIofDYxtQEtM5XFp8wrRcmKdMUqIlRKkVEpRCEkklajwVtRrTzESWx9PmnGOpugeWW2m0T6LBxfEjmIBtAAvA6oahVIMheWNuixFPK7QCbl19vzQWKZP9wItEjXnyUGY62Vwkkz6nSR6IioRAEAGL9f3KGMKrRLToY/VG4XxAiNtdydlfij4DI01+UBPRENzNA9+Z+qLD0aJlwJ+HkN5je+i2sHWOUWt/vbkhMJhMoJMucTGpM+Qi94+S1HYJ9P4mFma8OBEiYsCOaxuVcxLEOEAX1PPVBYh9yNbXlEVATH6iLjyQeKLg4QBpdVvVNGjvsLQY9EXQmD4oF+XOBtbSFWyq8kRlG2u0eSnTpPJhoETcSTpe8K1BzXbC9+twoVCI6+qbDMcYDoaYnR2numebnfr4tEAuJHUdPZZGIqXMkgD6/vdauIdttfcrJxDoHTfXTkjOs57tlIVbRJ/yoOap0KBcbevRaZI1bRr5/uylRrkEfTyVdVtzNimA2URus4laG22IjkLGNJ/RRGIzumTI6Ak9NUE3EMAGWxOs39ZtCdzuUyVnMHTcExbg8VQb03TB5jTay72n9optNGOcPBtHUc157w8PNPxEHSAL6fVGl9ufl6XW+Pitmv22xD3EMqOaA5x/DMGC1pEXA/NH8P8AtAqsEVfvLyDDW2g2MWgmL666rjKDvvY/fwyjnrVWO+wf2hUXt8TXU3Q6ztJDZHi5E2uq+xXEATVaXNvlcPENTINvb2XBuMaquvEbeyVHVO+1R3iBoNDgQB4nEG5zTpB0hOPtLqOIy0mRAmc8zvEHTTVefNHiPmiqVa48wr2I9n4JxX+IoNqZcskiJn4TGsBGEryrh/HK1JuWnUc1t/CMpF9SJFlTiO0+JDiO/qRAHxHzm2/XlZXOSR6zKS8ub2lxMfzn+8/VMnYeV0hJjqN1pYekGn/b3Xd4HiVag7LRytEc3C1pIEwNeR8udfH8c6ufvAxxm4hzcsE3BkddgfJYjTkc7SRLhPWfqAiDhbEiHjm0PPxGNcvojK3CabntLaYyx/W+DJsbmVZVwLQ0NY0XdoHVNovd/QXA2TxWbVwNSCO6qHX8D+V9lRhqwIyFpDrC9svm3muxwfEalOl3eYEFxfldncQcsWLnZhaJGhgLOxDs72ucxubnlExfeZ91PEPhWWPhmNwdo5cpUMBjQ/MQC28gGAfT2J9UXiGBjCXBkToWs1gje4EHyKqweHp1S9waJF9Gj8I0nrKTI1uriJA1m0a6EbfvdAYhnjy300PneZ0Wi9hbpDdgIZd2vLXXkh6ry7xE5iRqSNTYEkiTtzWYtNh2kEx79ba2R1ACOh1vfWdnBD5akawGiZMfkL+SrY95/E7nvE87kxsp1Xsvx48DhaIcASRmEttJzFZXDXHuWiCTF/OdVpYipUIa0OJE+KdIPIi5uie8DhEuMGBJO0HTbbdX6jOsOph3HrO0rLxWEqX8Do/0uhdOHu71xcXHRzAXGRBE31iYV7miQ64MRqfpoTomX7Rw1PA1HTDXWt8Lv0ROFwb2nRx5wD811dQAktJJg+IzfSY6Ju5DfC0Ab2G4Co5w8HqOJOWJiJmfoqRwItu8wBB1G566LocS21gATuPnvfRYlWuHMMTO0QN9yeaztxnVdLgDiJa5p3FwN7apN4ZUaRmAjcyDHsrqnFGB7coIBAkF2bfdwi23otjCOa4EjLBFx6bpm7fTCwQaGZcwBF7yJ63CIc5otnHlrr6boXEZWEO2cMtojQmTOih/EtyiPCJ8U35/n9VuKc4im2rMkGdD1FvkixiGE5cw8oP6LnOLU3S2oJIcASY3gShnYl/he3bXzHRT1K694Ei+oGzojrZV1iNJB10QmHxbq1NpA38WtovJO10i15kCG5rtt9T1KtxQ4qtLiN9xdENZYQb/AKIVmBqXdAI1MOaY6G/yT0q4GpS34B+CqGcrjJ28uqWJA7y/RRwtVmYZpcCHaG/p5a+iP4S2i57RVbUOaBmkgtk2m0EXCm7BQGJ0TiWUmvc0OdYkWyu0MayJSS4gTG8RphoL5GaG28rqFOnBy5tSDLjc3k7zomxeGY4Q8SJvMC4Ox90a/CsYJa4PzNkXN2l0HxRoPy5qtBcTUaRADTBaLmAOnP0ug8XVPxCA1kjU7i20Ebfmt6jwUGn4szXOBLWuLokTDsznAHy6qVLs6GOdmcHkXDYEPky4AucZsNuSI55tZ2Vjjm+LxD0ga7X0ROIxjWPbP4pM5YAEfNZTsQ5roN5kAWP4tOW8eivxOHquIBbAAiYvA3te1gsXfsxbg8ex7nAgkZiXOMGTMiGiZGnp6onD45rargPhMGBABhomQs3+ByublcA067tB3B3CJxeDPeuY0iPCduW31TOSxfjuLNBaxuaQQb5XCBYgekqvE1v5ZGp0vfSJGwudSthlNralIdzTJJDHZg7KXR4pvbW+yAx+Cc1pPhIafDliwM+G/igWieSbyIow2IqOI7xo1MC+YODo8irXY8Wtqbaxrrb00VWBxzu8IMnUj8I6knraR1QjmFlRrTBaT4SDI1/YhTvo1atUCbx78pm/S6ooMc9ha7Obicsxe4kjTT5wtntdgXdyyrShpbDahgXBADS6w38PqsfDMa1r8tUuc4abB0jlbUD36JvIF8MJruDBDXRYkgTaY06aa3VfEOHYinaoAAbwHSbai17WTcMxxc7xth7PgcNdem+q6DilUVMPnj76PDJ0y3M35TYLOc9+Fc1h6jmTBFW9yfi0ASw4zEQ91jdpJ3uIKsoYtpEuABA0PM9eqg/EsJiGtPkDrG3NZuol/B9454zE5BsdDG+londczxPh5p1TIIE6X01te663EYo0y12QRaIBEwbg9PNU8RwzMSDAyvbLRJgETYRoCumcv2bjjMW4mOVzYdeepW3wDC1H0XOaQQNWmLjfeTr9VSMK5oc1wgt1F9kbwXH1GVCxti4CxubGTE7wPWy3rMNVGfwmPCW66RuD1ESj6GGZPwmdNROn0PzS4jhf/t/FHiA/EGkRU5b/AEO6LYHPbm0ygNN9vwtO3MRO/ks7rUU4vhbYOQFpykhp0IBLSJ6f+3ksvE8BzU87IDhdwk3vBuN10dJj8oMeAzckEtkQbjQ79ba7D1cNLARmafaCQdeYkEJSM3s3hzke3Nac1htEGOd4kKys7O0u0dM5QG3AAuA0RKfBBpeWunKDe5DhNjcEFX0sNTY1wN8rjoSZDgJvrqD7qGM3h0PcZIBE5pkHzty/3socVrUg4sogvMeIuAdJOwEfmUQxjaVcbSAJ01dZ3WLAjpCJ4hwmXd41hMEAgf1ATcjY315LO+M78M+hSc7KAHN5uIIDf6vkrMdh6ohzMpznwkEXsTodLDmUa2rs94YbWEPd5CJbPmQisDQbUp2ptLWg5qlSCLC4DWi7uk+cWTN579M5WfSwlWLgA9QZ8zHuktSlxDBBo8J0/wCaL72aQB6BMt9eR2z9t2lRc7I10ZB4tgDylpfBjr1QTsCDVdSDPCGlzXC7QHDxNEZoGZu28yr8NxSGhz2vAym0OMuFh+ICLTYKnG4tz8w7upmkRAM5YNyS4wR47bytOur3iKcOnQGWkNcOdotpzHJRxeJaX+J72SLAwQ4GN5JEx02QHBMW+mCHsqPcDFhcZrD0kHXS+kp+JYqpUFX4yAWgBzWjKQ2WgEDW/wD+lKMLHUKjMQ7LG5IgxNyIkaTICLw+Np1KYZUFTNeQNvDAuTEmx028038M4su97ja/d3Gk6PgoWpScBuZmXAAWEkReY6H+qOSxqYIq1A2Gtax7RBIOs/6gZ68rqnhzstY+DZsCwgmb32QOBpPDrzvobkyRH+Fr4N5Fb4HZsrYte2a5k8pvup6rQOKz1s0uaQHS2JILjuCYt/nZAYrCudLRJ8U5rbkgg8jF7IipXDH96KbiCSCI3sCBHr7oLGUKl8jXg5ra6G/qbj5rO+qPp0gGSA2G5rEy4WALonxA8tU9XAQScrcjgHU3zBZ/VPkYUeHVCxlMupvLm5pkAxNgQCeWuilS425rs1Sm59AtyuGXMC0NIuyQLTqrm/Q1OE4mrUaKMCrmD8zibBosYI1vYT0XOcd7OuwdRuf4Xmzm20nwOadDB138wtPhfafA0abhTdiju4fdN6W1dc7AofiXaRtdoFOpXpskusZJcTobiGgCA2Od114/i3c9c95MStQqsqAsaWwZJkwZ2nlYqzFcaIdlzXBt7aHf8kdU4tTcCx5qOmwsJBIv4r2IEgcwYXM4vhtRzyQ0wTI0/VTfx7nyWt1+BFQB7dXWcBEA7nS149kPjOFOpw4eIb63v/sp8KpVW5Z2mZc24m25v7arTq49wa54pB1muykmPDJIga+W9ly/lmxZ4tZTJpjxU3An8RAB882nLb6I7/hkQKj8OzM0Fo72mXAOdDHeEmZNpssvBfaJUbS/+HhnNNg80GNbfS4F73UKnaUVnlxpNzlrS8Cmx0WGWMw08IjyXfjwyer20XX4I9tR+UtdDmsdGuV1NrgSHCIv7hZv8ASczGgZTe5zDLqCPzROE7SVHtqPdAa5wLnREZQ1rZhpvGXldSqVKlWXNDYcLOEiYgEn1/dlOXm+IsDCMx7xpEGAYgxEA+gy2/wLsLdvxCPw7HQkTGtvo3ksz+FqN1gAXkuaIHO7v3CtoZiZ+7LR/c286izjGpWPf0VOs+t8LGPqiT4GMc4xzMAkD5fJTr5spa4OYSNHtc3QQZmNreq0X9oqbWGMDSDh8P3lQ7QC4d4JvPPRDcSxjg3NUpd22oTmfUBJBIJGWZMkk6bT0WunloxnUIcDYyIcP9Op6FSwHFGOcWTMkgRrYCNPKfdEYfAjEVpY8lwAsBZ2s2gSqDwFuHeKrquQgut4XOOV0aAh177LPWo0cTw2zbzAgki8IPjHE20mBp8YLQ1wOjonWNxOuxHRWf8AHpcABVIFi4TedYaDoqeIuFSkA1jqpJdJc1+UeImQefkrmNaK4HwtlWm2oKb3ZhufCItz5/5W9gOGO7oeAw5h/C7LBlsAtBANo122XH0cW6kyH0nECMsOIAg7gaq6jiq2SGuyAxY1KnOfgu2OnRb4+fLK2izDxDqMuEtPiIu05TbNzCdc4aOKB8DnZdodAvyEjfokunfWerd4pxum1n3QJJ51HwIMm2a5ssCtx2oXh0lpHJztPUkx0WxU4RTME6DQZnfkZWaezzi8w8Bs6EXjU69JXPa3NbVPtJTdT+E5oHiznWLmMvyWbR489pJN82xJOlp/JG4XhdNrYgOO5N5PLl6J38Fp6wB0WN3V66p//piCCWt1dIk6GIHp+ahV7SADMGtA0ECYtHT9hU4jgALwRIv8lRV7NERkfAtM7809/aTWw3tJSLf5bZBEanbU/vdBv47TFXOQx22WJG8SfU/JRw/Z8CJvAv59PmtRuEb/AEtHoFrNWarw3HBVJFKgxxGoDHOMc7KutxXLINJo1v3ZG0WlG06caWTv/RKsYruOPL/DRblg6UxG19Nl0PA3iqw56BaGhoBbSBm0GSSPkqQ2ydoSkC8XwGWWUqB7uTEiJvM5Q8gXv7LBzPJsx3hNhBsQuq7sBLLCz7p1YOExVRkPFKTpmjxX2k3hdXh+ItfTByVA8EGDUotEQfxECTOwFkHlsmY2EukB4ipX7zMCSRsHtI6CxhSrDEVmxnbSbAEZnXjQyCZPsEZkT5UIzqHCqlNpGejULhEkVCRfUS0CVcG1cpbNBsgCQw5hBmQcuvVEvcnjohGRW4AXg5q0zrZ35p8Jh62Gk0Xh02IcGnXcB4IB6rWi6fKESGxNc4imzv8ANmAuGCkxt+cMM/7oKrwumGxTzt3u8OE+QaIRgSIRYEHD2kQ7MY3Lnb+RCsdSH4mteeb5edP7ir4Vb1YBHYtrYhlM3iAKLSDrN2kwn/4pVBlrXNYTeACepDmho06ISnhw57gZuTy5BXHgrNiR7LeTGfRVPG94DlL4H9R58oJQ+EcczwW2BkHnOohW4fDCmDeZ6RsqqeIa0GTufqp/xV9RqiBdWUMFWq/BTMf1O8Lfnc+gR+H7OBvixFSf7WSAek/E70hVGFQxDcok3hJdJSdQpgMFFpDbDMKU+sumfNJJoxGGYn5jT1V3cE3i21vMbolna7B1A3vMIKUG7qTnEztYlone5KMa3h1Ufd4irTM37xjYHKTYaxudVI0zmgc4/wC2TrMeqQZMweWs/kNb81v0eytV7SaOLoVWgSAHmeegmEHV4BiW60u8GuamBUH/AHC6DILdT6CefO50190/dkEfCdN5/wDFXObDiHAsI/qYfzE6dFJzBEh03iwHym8+igpzeceX5aqeW039o5H81MghsGeskgfMQqmkHYaRM9T0SKUJnD6j6prA7+9vnCTiLXGo+vRSCbWqQCQbHX56/mnAvooG1Kd+ijmg6j3CnBif3P7I91FO0qIN/wB9U/ecyPKZPoNUzx4ota2vmqiRdCowTppj97qVSuBrMaEgTE7gWlNhWQ0AEGOUfsJBdCUJSlMSEChOoCpdJz0CKTiqH4hUP4iOfsrEHFyHq1Ap8PwVau5oaxzWEgGoQYaCYnbN5BaeE7Fio45q8NtlaGgPIc0OvcgEZmgxOohWJWAagaGuyxOYzJvdwmPSP+jqUdhcHXrNHdsBafhvGhhzjOg0HtzXQt7MUKb2eEOyyIIkkQchnNEtg2gTmJlE1gG5D3lVrpc0UxD6jvEQIa+TsLbStIxafYau7+ZVYxv9kud8wAFZ2Zw1HuxVcKQeXuFx4rR8I2PkN7rTr4t4E99LW5y8hjCSxorwaZBDTPcOsRHibeyA4nR7vcyXOa9w3yve0EvLpJPduMOA6E5TE63VvjQx2OaPC13iNgGw4/Ow9fZZRwNR9QsaRMS90zlG+eppHQW5IHI07x53V1PByJDmgcyY9Op8l2zMxihn4aCQPEOYBIPUSEyLZmAiXej4HskrWR2O7AYWo4UqYdSDjnJnNBDSB78idvbLx32YOpMflrirOXIDIeHZrAATqCRHkoYbtF4h4oNySNZMRHIRbyC26XaMVC2SAxpmBuQ0w70OnW/JcvG5rlaPYTHNrNa6mA0mHPJloG92h0HrC7XB4ZuCM4jiVdzte5pEn0M5v/VaFLtQIGbXTKDEmOY9+QHkreEYqk6mGvYx7oGckAgyJF3THl56Kz/Zdxk8Q7dEzkpBzXGWmscwEAN/lg5S6RMk78oWA/i+Hh9XEtLn6tZTbSosIAJOZzWyDaBEkrs8TwXC1q3dBoYAMxLDGoHhFyA4xJtoBbdA8Q+zOi7x06xLQC0tc0EEPGX47REzN9FNmHZzXD+0fD6gBczEUSY/luY5o9H3RLsPhnCKWMALrxWpkRe0vkBto5oU/ZRii0PAp1Rq2DBjY5XRE6wUTw/7Oa1UzWcKAaDnzlstEuPhY0wG3m5G/MLFWiG9kqrmg06lGsSR/KqsdqQLhxH5fkg+IcBxNMgPo1AToIzTz+GZWkKPD8KC2iH4qtoKjiAxhIiW2ymD0PmhuJdqMQ+Wg903Rwpy0mLHM8nM71KsWsYVhTdDnFpOoIuCLEQ6OnukHNNwXOH/AE/qUz+0eJa11Nzg6mMoYHBh8LSfAbZoMnTkOaza/HHPcfBTadQW02ti25105ypuwa9Ik+GCY5fWANEn0TtqDPxc4Bkk6wLLHwVdtS9Vz25XAOIInITGYNIOaNItqEfxTA0cP4qVepVaQJ+7YNdBm7wg+gUKMZWtE26fu6g4y7wyT9QN45x1vAV3CMC6uzOx1GneA2pUa1xI1IzCNYVuL7P4thuwuG2R7Hz5BjvyRaGxAJaY/wDUDTqqmvMAm555g4ekdZQeMDmktNKpy0LQCQDBsSTdE4TheIe2O7LGn4ZzNk6EAkzp0MwtJTZidSQdhBE2vOgHup14awEGTcwJ2ImSfO/JF0Owb8svcQ4SZZAdBF2y7WRzC3OHdlmFrXvz5otmy2n0vIjb2U7YeuNo4gvkAGdoEydtNJ08yFoYXs5iaomGsB3cYPI2EnXouwo8KAJa5wy3gCGanwwGgDSQdbqxocx+XvGBo2fAd0IiLe/5KX9LHP4LsGJ++qF45Mt8z+S6DBcAoUvgptB5kS73dJVdHibg8h7bSfE2CNfDpeI3j8wLa3GKbYkxNhZ1yNm2uegUm6eDCB++lxr1QOKqU2DKXOOa+QQcxgAEMaNgABlAAAQGJ4s4/wDLHWC8+mjPWT0CyKuOgnLadTqT/qcblb48NTdaWLx7raU2t/DDHuMCPESCAI/D4gZ5rKq8TIe57YDjOYkM8QIIMgiCIJERA2hCvqF4MmADrtPKdkPQPiLTzt1H5/5XXMzGKPbxKpAEiL2yUoObPLSMt2/eVIabDObJVcU94hzs1y7RoJJLjLiBJu98AmBmMAKmhRggGYGwMfP9Ve+rNrADYERffW/mtITC1o0k9fhHpuh3vSqOUYREZSRDMG4iQ0keSSlGBsPM/QJUDZv75JJLhjq08M8zqdP1WnweoclO50/MJJLTOtXAvOWlc3yT1kvmecyV1OMqH+HqXPwnfySSU5J9NPBvPcsudAPqlimjvKQixrkEbEd1mgjcSAfMBOkriK+0eApupOLqbCeZa0nXnC8t44Ic+LfsJJLSYw6I+/I2yVbbfynlZ9Tb97hJJcN+Wzud9y3qb9fPnoFoYts0r3u36hJJdfoM45KBLfCZGlvwu5LuPsiphxqvcAXgNhxEuE6wTcJJLO/1aEYjHVG8TcBUeBcQHOAjMTETpK6Hj7AGkgAHu233u9839B7J0lda+sZHBahdRaSSTLtTOjrI2ho7zKSS5AWjRa6nmc0OObUgE6xqeiCww+6edxVqAdAKrgAOQiySS2z9rKojEsi00XExaSKjIJ56lZE/eYh34g7KHbhuUGAdh0SSWs+TWLUqmdT7lO9Mku2MLWjwHoWx0nWFPBau6NJHQ8xyKSSaiB1HmqMS2SPX/wAD+iSSoWFPxeb/AJNspYC+Wb3380kkRp1qhDjBOvNJJJZH/9k="/>
          <p:cNvSpPr/>
          <p:nvPr/>
        </p:nvSpPr>
        <p:spPr>
          <a:xfrm>
            <a:off x="155520" y="46080"/>
            <a:ext cx="304920" cy="30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6800" rIns="90000" bIns="46800" anchor="t">
            <a:noAutofit/>
          </a:bodyPr>
          <a:lstStyle/>
          <a:p>
            <a:endParaRPr lang="hr-HR" sz="1200" b="0" u="none" strike="noStrike">
              <a:solidFill>
                <a:srgbClr val="000000"/>
              </a:solidFill>
              <a:effectLst/>
              <a:uFillTx/>
              <a:latin typeface="Garamo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7" dur="500"/>
                                        <p:tgtEl>
                                          <p:spTgt spid="1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Effect">
                      <p:stCondLst>
                        <p:cond delay="indefinite"/>
                      </p:stCondLst>
                      <p:childTnLst>
                        <p:par>
                          <p:cTn id="9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2" dur="500"/>
                                        <p:tgtEl>
                                          <p:spTgt spid="1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Effect">
                      <p:stCondLst>
                        <p:cond delay="indefinite"/>
                      </p:stCondLst>
                      <p:childTnLst>
                        <p:par>
                          <p:cTn id="1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17" dur="500"/>
                                        <p:tgtEl>
                                          <p:spTgt spid="1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 additive="repl">
                                        <p:cTn id="22" dur="500"/>
                                        <p:tgtEl>
                                          <p:spTgt spid="1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329289-01CF-169A-A37B-4D4B1264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>
            <a:extLst>
              <a:ext uri="{FF2B5EF4-FFF2-40B4-BE49-F238E27FC236}">
                <a16:creationId xmlns:a16="http://schemas.microsoft.com/office/drawing/2014/main" id="{08107122-F66F-57C0-5CBE-B05D3FBCA6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200" y="205920"/>
            <a:ext cx="8229600" cy="1139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5000" b="1" dirty="0" err="1">
                <a:solidFill>
                  <a:srgbClr val="006633"/>
                </a:solidFill>
                <a:latin typeface="Times New Roman"/>
                <a:ea typeface="Times New Roman"/>
              </a:rPr>
              <a:t>Magnifikat</a:t>
            </a:r>
            <a:endParaRPr lang="hr-HR" sz="5000" b="0" u="none" strike="noStrike" dirty="0">
              <a:solidFill>
                <a:srgbClr val="006633"/>
              </a:solidFill>
              <a:effectLst/>
              <a:uFillTx/>
              <a:latin typeface="Garamond"/>
            </a:endParaRPr>
          </a:p>
        </p:txBody>
      </p:sp>
      <p:sp>
        <p:nvSpPr>
          <p:cNvPr id="157" name="PlaceHolder 2">
            <a:extLst>
              <a:ext uri="{FF2B5EF4-FFF2-40B4-BE49-F238E27FC236}">
                <a16:creationId xmlns:a16="http://schemas.microsoft.com/office/drawing/2014/main" id="{21633B92-B576-846A-44BD-A42701A7B2A6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457200" y="988541"/>
            <a:ext cx="8686800" cy="5141899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Božja dobrota nad svim </a:t>
            </a:r>
            <a:b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naraštajima, pa tako i nad </a:t>
            </a:r>
            <a:b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</a:br>
            <a:r>
              <a:rPr lang="pl-PL" sz="3000" b="1" dirty="0">
                <a:solidFill>
                  <a:srgbClr val="000000"/>
                </a:solidFill>
                <a:latin typeface="Times New Roman"/>
                <a:ea typeface="Times New Roman"/>
              </a:rPr>
              <a:t>digitalnim [MH 230]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3000" b="1" dirty="0">
                <a:latin typeface="Times New Roman"/>
              </a:rPr>
              <a:t>Iste prilike – rimska vlast, </a:t>
            </a:r>
            <a:br>
              <a:rPr lang="hr-HR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narod potlačen, ali Marija gleda </a:t>
            </a:r>
            <a:br>
              <a:rPr lang="de-DE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cijelu povijest očima </a:t>
            </a:r>
            <a:br>
              <a:rPr lang="de-DE" sz="3000" b="1" dirty="0">
                <a:latin typeface="Times New Roman"/>
              </a:rPr>
            </a:br>
            <a:r>
              <a:rPr lang="hr-HR" sz="3000" b="1" dirty="0">
                <a:latin typeface="Times New Roman"/>
              </a:rPr>
              <a:t>Objave [</a:t>
            </a:r>
            <a:r>
              <a:rPr lang="de-DE" sz="3000" b="1" dirty="0">
                <a:latin typeface="Times New Roman"/>
              </a:rPr>
              <a:t>MH </a:t>
            </a:r>
            <a:r>
              <a:rPr lang="hr-HR" sz="3000" b="1" dirty="0">
                <a:latin typeface="Times New Roman"/>
              </a:rPr>
              <a:t>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latin typeface="Times New Roman"/>
              </a:rPr>
              <a:t>Gospodin </a:t>
            </a:r>
            <a:r>
              <a:rPr lang="hr-HR" sz="2600" b="1" i="1" dirty="0">
                <a:latin typeface="Times New Roman"/>
              </a:rPr>
              <a:t>već</a:t>
            </a:r>
            <a:r>
              <a:rPr lang="hr-HR" sz="2600" b="1" dirty="0">
                <a:latin typeface="Times New Roman"/>
              </a:rPr>
              <a:t> iskazao snagu mišice svoje [243]</a:t>
            </a:r>
          </a:p>
          <a:p>
            <a:pPr marL="669960" lvl="1" indent="-325440"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hr-HR" sz="2600" b="1" dirty="0">
                <a:latin typeface="Times New Roman"/>
              </a:rPr>
              <a:t>Izopačenosti: ponizni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oholi, </a:t>
            </a:r>
            <a:br>
              <a:rPr lang="hr-HR" sz="2600" b="1" dirty="0">
                <a:latin typeface="Times New Roman"/>
              </a:rPr>
            </a:br>
            <a:r>
              <a:rPr lang="hr-HR" sz="2600" b="1" dirty="0">
                <a:latin typeface="Times New Roman"/>
              </a:rPr>
              <a:t>siromašni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bogati, </a:t>
            </a:r>
            <a:br>
              <a:rPr lang="hr-HR" sz="2600" b="1" dirty="0">
                <a:latin typeface="Times New Roman"/>
              </a:rPr>
            </a:br>
            <a:r>
              <a:rPr lang="hr-HR" sz="2600" b="1" dirty="0">
                <a:latin typeface="Times New Roman"/>
              </a:rPr>
              <a:t>siti </a:t>
            </a:r>
            <a:r>
              <a:rPr lang="hr-HR" sz="2600" b="1" dirty="0">
                <a:latin typeface="Times New Roman"/>
                <a:sym typeface="Wingdings" panose="05000000000000000000" pitchFamily="2" charset="2"/>
              </a:rPr>
              <a:t></a:t>
            </a:r>
            <a:r>
              <a:rPr lang="hr-HR" sz="2600" b="1" dirty="0">
                <a:latin typeface="Times New Roman"/>
              </a:rPr>
              <a:t> gladni [244]</a:t>
            </a:r>
          </a:p>
          <a:p>
            <a:pPr marL="343080" indent="-343080">
              <a:lnSpc>
                <a:spcPct val="100000"/>
              </a:lnSpc>
              <a:spcBef>
                <a:spcPts val="751"/>
              </a:spcBef>
              <a:buClr>
                <a:srgbClr val="CC9900"/>
              </a:buClr>
              <a:buSzPct val="65000"/>
              <a:buFont typeface="Wingdings" charset="2"/>
              <a:buChar char="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pl-PL" sz="3000" b="1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marL="669960" lvl="1" indent="-325440">
              <a:lnSpc>
                <a:spcPct val="100000"/>
              </a:lnSpc>
              <a:spcBef>
                <a:spcPts val="649"/>
              </a:spcBef>
              <a:buClr>
                <a:srgbClr val="3B812F"/>
              </a:buClr>
              <a:buSzPct val="60000"/>
              <a:buFont typeface="Wingdings" charset="2"/>
              <a:buChar char="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hr-HR" sz="3000" b="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D440A6-9653-95EE-6EB2-85DC7F01982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9744" y="-25921"/>
            <a:ext cx="2884256" cy="388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45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Edge">
  <a:themeElements>
    <a:clrScheme name="4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4_Edge">
      <a:majorFont>
        <a:latin typeface="Garamond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4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864</TotalTime>
  <Words>1586</Words>
  <Application>Microsoft Office PowerPoint</Application>
  <PresentationFormat>On-screen Show (4:3)</PresentationFormat>
  <Paragraphs>195</Paragraphs>
  <Slides>22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</vt:lpstr>
      <vt:lpstr>Garamond</vt:lpstr>
      <vt:lpstr>Tahoma</vt:lpstr>
      <vt:lpstr>Times New Roman</vt:lpstr>
      <vt:lpstr>Wingdings</vt:lpstr>
      <vt:lpstr>Office</vt:lpstr>
      <vt:lpstr>Office</vt:lpstr>
      <vt:lpstr>Office</vt:lpstr>
      <vt:lpstr>Office</vt:lpstr>
      <vt:lpstr>Office</vt:lpstr>
      <vt:lpstr>Office</vt:lpstr>
      <vt:lpstr>6_Edge</vt:lpstr>
      <vt:lpstr>Svetopisamski motivi za čuvanje dostojanstva Bogu posvećenih osoba u doba suvremenih računala i podatkovnih centara</vt:lpstr>
      <vt:lpstr>PowerPoint Presentation</vt:lpstr>
      <vt:lpstr>Veličanstvo ljudske osobe</vt:lpstr>
      <vt:lpstr>Sveto pismo u Enciklici MH</vt:lpstr>
      <vt:lpstr>Stari zavjet u MH</vt:lpstr>
      <vt:lpstr>Na sliku Božju</vt:lpstr>
      <vt:lpstr>Civilizacija ljubavi</vt:lpstr>
      <vt:lpstr>Novi zavjet u MH</vt:lpstr>
      <vt:lpstr>Upute za život</vt:lpstr>
      <vt:lpstr>Kršćanski pogled</vt:lpstr>
      <vt:lpstr>Sindrom  Babilona [10]</vt:lpstr>
      <vt:lpstr>Božji “projekt” Abraham</vt:lpstr>
      <vt:lpstr>Kula babilonska</vt:lpstr>
      <vt:lpstr>Nehemija </vt:lpstr>
      <vt:lpstr>Opunomoćen </vt:lpstr>
      <vt:lpstr>Početak radova </vt:lpstr>
      <vt:lpstr>Nehemija okuplja</vt:lpstr>
      <vt:lpstr>Prvi napadi</vt:lpstr>
      <vt:lpstr>Druga faza</vt:lpstr>
      <vt:lpstr>Obrana</vt:lpstr>
      <vt:lpstr>Ukupan uspjeh</vt:lpstr>
      <vt:lpstr>Magnifikat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Pogled na Bibliju u MH</dc:title>
  <dc:subject/>
  <dc:creator>Niko Bilić</dc:creator>
  <dc:description/>
  <cp:lastModifiedBy>Niko Bilić</cp:lastModifiedBy>
  <cp:revision>106</cp:revision>
  <cp:lastPrinted>2025-12-16T05:36:13Z</cp:lastPrinted>
  <dcterms:created xsi:type="dcterms:W3CDTF">2008-12-02T21:43:24Z</dcterms:created>
  <dcterms:modified xsi:type="dcterms:W3CDTF">2026-09-18T14:54:15Z</dcterms:modified>
  <dc:language>hr-HR</dc:language>
</cp:coreProperties>
</file>