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4" r:id="rId3"/>
    <p:sldMasterId id="2147483656" r:id="rId4"/>
    <p:sldMasterId id="2147483659" r:id="rId5"/>
    <p:sldMasterId id="2147483662" r:id="rId6"/>
    <p:sldMasterId id="2147483665" r:id="rId7"/>
    <p:sldMasterId id="2147483668" r:id="rId8"/>
    <p:sldMasterId id="2147483670" r:id="rId9"/>
  </p:sldMasterIdLst>
  <p:notesMasterIdLst>
    <p:notesMasterId r:id="rId24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7102475" cy="102346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10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</a:p>
        </p:txBody>
      </p:sp>
      <p:sp>
        <p:nvSpPr>
          <p:cNvPr id="110" name="PlaceHolder 4"/>
          <p:cNvSpPr>
            <a:spLocks noGrp="1"/>
          </p:cNvSpPr>
          <p:nvPr>
            <p:ph type="dt" idx="2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111" name="PlaceHolder 5"/>
          <p:cNvSpPr>
            <a:spLocks noGrp="1"/>
          </p:cNvSpPr>
          <p:nvPr>
            <p:ph type="ftr" idx="2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12" name="PlaceHolder 6"/>
          <p:cNvSpPr>
            <a:spLocks noGrp="1"/>
          </p:cNvSpPr>
          <p:nvPr>
            <p:ph type="sldNum" idx="2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34B268B6-204E-4A0C-8B54-3814E62983BC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Rectangle 5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C5763DBF-8520-444A-AEB1-5DDD978D435C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21.1.2026.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Rectangle 6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Rectangle 7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CDF03EBC-5DE1-4FBE-8FEC-9EF56A297668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9826732-2547-4403-A3B2-FED74295D26B}" type="slidenum">
              <a:t>‹#›</a:t>
            </a:fld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FF45D11-1A92-426C-9C0E-D5F2E81709E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marL="343080" indent="-343080" algn="ctr">
              <a:spcBef>
                <a:spcPts val="763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2819690-EE16-44BC-B242-2479C7A1783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0A3FFC4-3C22-4711-9DB7-817C831BE7E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marL="343080" indent="-343080" algn="ctr">
              <a:spcBef>
                <a:spcPts val="763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34D7A224-9B14-461C-9BD5-1D598EF54D9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marL="343080" indent="-343080" algn="ctr">
              <a:spcBef>
                <a:spcPts val="763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9731499B-E813-431D-AAAF-261537D82E2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marL="343080" indent="-343080" algn="ctr">
              <a:spcBef>
                <a:spcPts val="763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A47E6FD3-38C4-4599-8EA1-CFB704774AC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4015080" cy="4529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63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3520" y="1599840"/>
            <a:ext cx="4015080" cy="4529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63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17BF5FD-CD11-47DB-949C-9DF30DD07E6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marL="343080" indent="-343080" algn="ctr">
              <a:spcBef>
                <a:spcPts val="763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F855306-0579-41DA-B709-38FB349C8D4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marL="343080" indent="-343080" algn="ctr">
              <a:spcBef>
                <a:spcPts val="763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21E377-FC28-46ED-8BD5-36D815C9700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marL="343080" indent="-343080" algn="ctr">
              <a:spcBef>
                <a:spcPts val="763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E5E3DA-850E-42D4-B96E-E92EBADF7E8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2F58B0B-C367-417D-BC53-A6CE1E56873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marL="343080" indent="-343080" algn="ctr">
              <a:spcBef>
                <a:spcPts val="763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F467107-CE8C-4EC6-A291-27790FC3DC0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6124C8C-ABF9-4C51-B0FE-1D173596E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marL="343080" indent="-343080" algn="ctr">
              <a:spcBef>
                <a:spcPts val="763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7D6287B-C36B-45CC-A225-CAA4A6BABE1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63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66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561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51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51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7200" y="6243480"/>
            <a:ext cx="213192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2"/>
          </p:nvPr>
        </p:nvSpPr>
        <p:spPr>
          <a:xfrm>
            <a:off x="6552720" y="6243480"/>
            <a:ext cx="213228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2BF06CC6-7154-40C4-A992-7B03C0ADFCA1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rostoručno 6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Ravni poveznik 7"/>
          <p:cNvSpPr/>
          <p:nvPr/>
        </p:nvSpPr>
        <p:spPr>
          <a:xfrm>
            <a:off x="457200" y="6172200"/>
            <a:ext cx="8229600" cy="144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360" rIns="90000" bIns="-4536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o 13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Ravni poveznik 14"/>
          <p:cNvSpPr/>
          <p:nvPr/>
        </p:nvSpPr>
        <p:spPr>
          <a:xfrm>
            <a:off x="1981080" y="3962520"/>
            <a:ext cx="6512040" cy="144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360" rIns="90000" bIns="-4536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63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66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561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51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51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dt" idx="3"/>
          </p:nvPr>
        </p:nvSpPr>
        <p:spPr>
          <a:xfrm>
            <a:off x="457200" y="6243480"/>
            <a:ext cx="213192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sldNum" idx="4"/>
          </p:nvPr>
        </p:nvSpPr>
        <p:spPr>
          <a:xfrm>
            <a:off x="6552720" y="6243480"/>
            <a:ext cx="213228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BFDC9C18-2600-441D-B48E-F724BAAC0CD5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24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9BC5D68-05AB-4B93-B2F6-A74A17150AE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2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BFB778-58BE-4E7B-976B-587B19667E64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15.10.13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ferbt1_03.ppt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9B69B09-1FA7-46BF-B8D9-275B8A85F170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15.10.13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ferbt1_03.ppt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47E5D0E-C694-438D-B58F-3CC704498931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9" name="Rectangle 3"/>
            <p:cNvSpPr/>
            <p:nvPr/>
          </p:nvSpPr>
          <p:spPr>
            <a:xfrm>
              <a:off x="0" y="0"/>
              <a:ext cx="3505320" cy="685800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Rectangle 4"/>
            <p:cNvSpPr/>
            <p:nvPr/>
          </p:nvSpPr>
          <p:spPr>
            <a:xfrm>
              <a:off x="1716120" y="1690560"/>
              <a:ext cx="7427880" cy="2533680"/>
            </a:xfrm>
            <a:prstGeom prst="rect">
              <a:avLst/>
            </a:prstGeom>
            <a:solidFill>
              <a:srgbClr val="00007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61" name="Group 5"/>
            <p:cNvGrpSpPr/>
            <p:nvPr/>
          </p:nvGrpSpPr>
          <p:grpSpPr>
            <a:xfrm>
              <a:off x="0" y="1066680"/>
              <a:ext cx="2867040" cy="3157560"/>
              <a:chOff x="0" y="1066680"/>
              <a:chExt cx="2867040" cy="3157560"/>
            </a:xfrm>
          </p:grpSpPr>
          <p:sp>
            <p:nvSpPr>
              <p:cNvPr id="62" name="Rectangle 6"/>
              <p:cNvSpPr/>
              <p:nvPr/>
            </p:nvSpPr>
            <p:spPr>
              <a:xfrm>
                <a:off x="573120" y="3583080"/>
                <a:ext cx="576360" cy="64116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" name="Rectangle 7"/>
              <p:cNvSpPr/>
              <p:nvPr/>
            </p:nvSpPr>
            <p:spPr>
              <a:xfrm>
                <a:off x="1716120" y="1690560"/>
                <a:ext cx="574560" cy="64296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" name="Rectangle 8"/>
              <p:cNvSpPr/>
              <p:nvPr/>
            </p:nvSpPr>
            <p:spPr>
              <a:xfrm>
                <a:off x="2281320" y="1066680"/>
                <a:ext cx="585720" cy="63504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" name="Rectangle 9"/>
              <p:cNvSpPr/>
              <p:nvPr/>
            </p:nvSpPr>
            <p:spPr>
              <a:xfrm>
                <a:off x="1141560" y="3583080"/>
                <a:ext cx="583920" cy="641160"/>
              </a:xfrm>
              <a:prstGeom prst="rect">
                <a:avLst/>
              </a:prstGeom>
              <a:solidFill>
                <a:srgbClr val="00007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" name="Rectangle 10"/>
              <p:cNvSpPr/>
              <p:nvPr/>
            </p:nvSpPr>
            <p:spPr>
              <a:xfrm>
                <a:off x="2281320" y="1690560"/>
                <a:ext cx="585720" cy="64296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" name="Rectangle 11"/>
              <p:cNvSpPr/>
              <p:nvPr/>
            </p:nvSpPr>
            <p:spPr>
              <a:xfrm>
                <a:off x="1141560" y="2324160"/>
                <a:ext cx="583920" cy="63324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" name="Rectangle 12"/>
              <p:cNvSpPr/>
              <p:nvPr/>
            </p:nvSpPr>
            <p:spPr>
              <a:xfrm>
                <a:off x="0" y="2324160"/>
                <a:ext cx="582480" cy="633240"/>
              </a:xfrm>
              <a:prstGeom prst="rect">
                <a:avLst/>
              </a:prstGeom>
              <a:solidFill>
                <a:srgbClr val="00007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" name="Rectangle 13"/>
              <p:cNvSpPr/>
              <p:nvPr/>
            </p:nvSpPr>
            <p:spPr>
              <a:xfrm>
                <a:off x="1716120" y="2324160"/>
                <a:ext cx="574560" cy="63324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0" name="Rectangle 14"/>
              <p:cNvSpPr/>
              <p:nvPr/>
            </p:nvSpPr>
            <p:spPr>
              <a:xfrm>
                <a:off x="573120" y="2948040"/>
                <a:ext cx="576360" cy="64440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1" name="Rectangle 15"/>
              <p:cNvSpPr/>
              <p:nvPr/>
            </p:nvSpPr>
            <p:spPr>
              <a:xfrm>
                <a:off x="1141560" y="2948040"/>
                <a:ext cx="583920" cy="64440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0720"/>
            <a:ext cx="8229600" cy="3886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007D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9999CC"/>
              </a:buClr>
              <a:buSzPct val="70000"/>
              <a:buFont typeface="Wingdings" charset="2"/>
              <a:buChar char="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7D"/>
              </a:buClr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 idx="16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&lt;date/time&gt;25.10.2012.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ftr" idx="17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amdg.eu sz007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6AEF61F-9A65-42BE-8B19-4A46FB9F1341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 Black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rostoručno 78"/>
          <p:cNvSpPr/>
          <p:nvPr/>
        </p:nvSpPr>
        <p:spPr>
          <a:xfrm>
            <a:off x="198720" y="6330240"/>
            <a:ext cx="8755920" cy="191520"/>
          </a:xfrm>
          <a:custGeom>
            <a:avLst/>
            <a:gdLst/>
            <a:ahLst/>
            <a:cxnLst/>
            <a:rect l="0" t="0" r="r" b="b"/>
            <a:pathLst>
              <a:path w="24322" h="532" fill="none">
                <a:moveTo>
                  <a:pt x="0" y="444"/>
                </a:moveTo>
                <a:cubicBezTo>
                  <a:pt x="284" y="533"/>
                  <a:pt x="2039" y="549"/>
                  <a:pt x="2255" y="501"/>
                </a:cubicBezTo>
                <a:cubicBezTo>
                  <a:pt x="2473" y="454"/>
                  <a:pt x="4810" y="305"/>
                  <a:pt x="4998" y="353"/>
                </a:cubicBezTo>
                <a:cubicBezTo>
                  <a:pt x="5185" y="401"/>
                  <a:pt x="7879" y="224"/>
                  <a:pt x="8055" y="285"/>
                </a:cubicBezTo>
                <a:cubicBezTo>
                  <a:pt x="8229" y="344"/>
                  <a:pt x="10935" y="221"/>
                  <a:pt x="11091" y="238"/>
                </a:cubicBezTo>
                <a:cubicBezTo>
                  <a:pt x="11247" y="257"/>
                  <a:pt x="14245" y="474"/>
                  <a:pt x="14634" y="524"/>
                </a:cubicBezTo>
                <a:cubicBezTo>
                  <a:pt x="15021" y="574"/>
                  <a:pt x="17066" y="376"/>
                  <a:pt x="17375" y="388"/>
                </a:cubicBezTo>
                <a:cubicBezTo>
                  <a:pt x="17685" y="398"/>
                  <a:pt x="18703" y="428"/>
                  <a:pt x="19114" y="422"/>
                </a:cubicBezTo>
                <a:cubicBezTo>
                  <a:pt x="19525" y="414"/>
                  <a:pt x="20645" y="270"/>
                  <a:pt x="21256" y="353"/>
                </a:cubicBezTo>
                <a:cubicBezTo>
                  <a:pt x="21865" y="436"/>
                  <a:pt x="22354" y="420"/>
                  <a:pt x="22910" y="398"/>
                </a:cubicBezTo>
                <a:cubicBezTo>
                  <a:pt x="23466" y="378"/>
                  <a:pt x="23852" y="133"/>
                  <a:pt x="24322" y="0"/>
                </a:cubicBezTo>
              </a:path>
            </a:pathLst>
          </a:custGeom>
          <a:ln w="57600" cap="rnd">
            <a:solidFill>
              <a:srgbClr val="956134"/>
            </a:solidFill>
            <a:round/>
          </a:ln>
        </p:spPr>
        <p:txBody>
          <a:bodyPr lIns="14040" tIns="14040" rIns="14040" bIns="14040" anchor="t">
            <a:noAutofit/>
          </a:bodyPr>
          <a:lstStyle/>
          <a:p>
            <a:endParaRPr lang="hr-HR" sz="14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0" name="Grupa 79"/>
          <p:cNvGrpSpPr/>
          <p:nvPr/>
        </p:nvGrpSpPr>
        <p:grpSpPr>
          <a:xfrm>
            <a:off x="8008920" y="87840"/>
            <a:ext cx="663840" cy="885240"/>
            <a:chOff x="8008920" y="87840"/>
            <a:chExt cx="663840" cy="885240"/>
          </a:xfrm>
        </p:grpSpPr>
        <p:sp>
          <p:nvSpPr>
            <p:cNvPr id="81" name="Prostoručno 80"/>
            <p:cNvSpPr/>
            <p:nvPr/>
          </p:nvSpPr>
          <p:spPr>
            <a:xfrm>
              <a:off x="8064360" y="233640"/>
              <a:ext cx="498960" cy="665280"/>
            </a:xfrm>
            <a:custGeom>
              <a:avLst/>
              <a:gdLst/>
              <a:ahLst/>
              <a:cxnLst/>
              <a:rect l="0" t="0" r="r" b="b"/>
              <a:pathLst>
                <a:path w="1386" h="1848">
                  <a:moveTo>
                    <a:pt x="866" y="0"/>
                  </a:moveTo>
                  <a:lnTo>
                    <a:pt x="0" y="1155"/>
                  </a:lnTo>
                  <a:lnTo>
                    <a:pt x="520" y="1848"/>
                  </a:lnTo>
                  <a:lnTo>
                    <a:pt x="1386" y="693"/>
                  </a:lnTo>
                  <a:lnTo>
                    <a:pt x="1299" y="578"/>
                  </a:lnTo>
                  <a:lnTo>
                    <a:pt x="519" y="1617"/>
                  </a:lnTo>
                  <a:lnTo>
                    <a:pt x="433" y="1501"/>
                  </a:lnTo>
                  <a:lnTo>
                    <a:pt x="1213" y="461"/>
                  </a:lnTo>
                  <a:lnTo>
                    <a:pt x="1040" y="231"/>
                  </a:lnTo>
                  <a:lnTo>
                    <a:pt x="260" y="1270"/>
                  </a:lnTo>
                  <a:lnTo>
                    <a:pt x="174" y="1154"/>
                  </a:lnTo>
                  <a:lnTo>
                    <a:pt x="953" y="115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" name="Prostoručno 81"/>
            <p:cNvSpPr/>
            <p:nvPr/>
          </p:nvSpPr>
          <p:spPr>
            <a:xfrm>
              <a:off x="8407080" y="87840"/>
              <a:ext cx="265680" cy="353880"/>
            </a:xfrm>
            <a:custGeom>
              <a:avLst/>
              <a:gdLst/>
              <a:ahLst/>
              <a:cxnLst/>
              <a:rect l="0" t="0" r="r" b="b"/>
              <a:pathLst>
                <a:path w="738" h="983">
                  <a:moveTo>
                    <a:pt x="0" y="290"/>
                  </a:moveTo>
                  <a:lnTo>
                    <a:pt x="189" y="39"/>
                  </a:lnTo>
                  <a:cubicBezTo>
                    <a:pt x="201" y="22"/>
                    <a:pt x="217" y="11"/>
                    <a:pt x="234" y="4"/>
                  </a:cubicBezTo>
                  <a:cubicBezTo>
                    <a:pt x="252" y="-2"/>
                    <a:pt x="269" y="-1"/>
                    <a:pt x="286" y="5"/>
                  </a:cubicBezTo>
                  <a:cubicBezTo>
                    <a:pt x="304" y="10"/>
                    <a:pt x="320" y="23"/>
                    <a:pt x="332" y="39"/>
                  </a:cubicBezTo>
                  <a:lnTo>
                    <a:pt x="709" y="541"/>
                  </a:lnTo>
                  <a:cubicBezTo>
                    <a:pt x="721" y="557"/>
                    <a:pt x="731" y="578"/>
                    <a:pt x="735" y="601"/>
                  </a:cubicBezTo>
                  <a:cubicBezTo>
                    <a:pt x="739" y="625"/>
                    <a:pt x="739" y="648"/>
                    <a:pt x="734" y="671"/>
                  </a:cubicBezTo>
                  <a:cubicBezTo>
                    <a:pt x="730" y="694"/>
                    <a:pt x="721" y="716"/>
                    <a:pt x="708" y="733"/>
                  </a:cubicBezTo>
                  <a:lnTo>
                    <a:pt x="521" y="983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83" name="Grupa 82"/>
            <p:cNvGrpSpPr/>
            <p:nvPr/>
          </p:nvGrpSpPr>
          <p:grpSpPr>
            <a:xfrm>
              <a:off x="8008920" y="690840"/>
              <a:ext cx="210960" cy="282240"/>
              <a:chOff x="8008920" y="690840"/>
              <a:chExt cx="210960" cy="282240"/>
            </a:xfrm>
          </p:grpSpPr>
          <p:sp>
            <p:nvSpPr>
              <p:cNvPr id="84" name="Prostoručno 83"/>
              <p:cNvSpPr/>
              <p:nvPr/>
            </p:nvSpPr>
            <p:spPr>
              <a:xfrm>
                <a:off x="8008920" y="690840"/>
                <a:ext cx="210960" cy="282240"/>
              </a:xfrm>
              <a:custGeom>
                <a:avLst/>
                <a:gdLst/>
                <a:ahLst/>
                <a:cxnLst/>
                <a:rect l="0" t="0" r="r" b="b"/>
                <a:pathLst>
                  <a:path w="586" h="784">
                    <a:moveTo>
                      <a:pt x="586" y="692"/>
                    </a:moveTo>
                    <a:lnTo>
                      <a:pt x="0" y="784"/>
                    </a:lnTo>
                    <a:lnTo>
                      <a:pt x="68" y="0"/>
                    </a:lnTo>
                    <a:lnTo>
                      <a:pt x="586" y="692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" name="Prostoručno 84"/>
              <p:cNvSpPr/>
              <p:nvPr/>
            </p:nvSpPr>
            <p:spPr>
              <a:xfrm>
                <a:off x="8008920" y="832320"/>
                <a:ext cx="105480" cy="140760"/>
              </a:xfrm>
              <a:custGeom>
                <a:avLst/>
                <a:gdLst/>
                <a:ahLst/>
                <a:cxnLst/>
                <a:rect l="0" t="0" r="r" b="b"/>
                <a:pathLst>
                  <a:path w="293" h="391">
                    <a:moveTo>
                      <a:pt x="293" y="347"/>
                    </a:moveTo>
                    <a:lnTo>
                      <a:pt x="0" y="391"/>
                    </a:lnTo>
                    <a:lnTo>
                      <a:pt x="33" y="0"/>
                    </a:lnTo>
                    <a:lnTo>
                      <a:pt x="293" y="3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3870" b="0" u="none" strike="noStrike">
                <a:solidFill>
                  <a:srgbClr val="FF80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27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29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864000" lvl="1" indent="-324000">
              <a:spcBef>
                <a:spcPts val="1026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254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296000" lvl="2" indent="-288000">
              <a:spcBef>
                <a:spcPts val="76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217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728000" lvl="3" indent="-216000">
              <a:spcBef>
                <a:spcPts val="510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181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160000" lvl="4" indent="-216000">
              <a:spcBef>
                <a:spcPts val="25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21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592000" lvl="5" indent="-216000">
              <a:spcBef>
                <a:spcPts val="87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2131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3024000" lvl="6" indent="-216000">
              <a:spcBef>
                <a:spcPts val="301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7307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dt" idx="19"/>
          </p:nvPr>
        </p:nvSpPr>
        <p:spPr>
          <a:xfrm>
            <a:off x="489600" y="6531120"/>
            <a:ext cx="2122560" cy="32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ftr" idx="20"/>
          </p:nvPr>
        </p:nvSpPr>
        <p:spPr>
          <a:xfrm>
            <a:off x="3102120" y="6531120"/>
            <a:ext cx="2939040" cy="32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sldNum" idx="21"/>
          </p:nvPr>
        </p:nvSpPr>
        <p:spPr>
          <a:xfrm>
            <a:off x="6531120" y="6531120"/>
            <a:ext cx="2122560" cy="32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335AD5E-C4F9-47CD-82D5-7D542203653C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rostoručno 92"/>
          <p:cNvSpPr/>
          <p:nvPr/>
        </p:nvSpPr>
        <p:spPr>
          <a:xfrm>
            <a:off x="198720" y="6330240"/>
            <a:ext cx="8755920" cy="191520"/>
          </a:xfrm>
          <a:custGeom>
            <a:avLst/>
            <a:gdLst/>
            <a:ahLst/>
            <a:cxnLst/>
            <a:rect l="0" t="0" r="r" b="b"/>
            <a:pathLst>
              <a:path w="24322" h="532" fill="none">
                <a:moveTo>
                  <a:pt x="0" y="444"/>
                </a:moveTo>
                <a:cubicBezTo>
                  <a:pt x="284" y="533"/>
                  <a:pt x="2039" y="549"/>
                  <a:pt x="2255" y="501"/>
                </a:cubicBezTo>
                <a:cubicBezTo>
                  <a:pt x="2473" y="454"/>
                  <a:pt x="4810" y="305"/>
                  <a:pt x="4998" y="353"/>
                </a:cubicBezTo>
                <a:cubicBezTo>
                  <a:pt x="5185" y="401"/>
                  <a:pt x="7879" y="224"/>
                  <a:pt x="8055" y="285"/>
                </a:cubicBezTo>
                <a:cubicBezTo>
                  <a:pt x="8229" y="344"/>
                  <a:pt x="10935" y="221"/>
                  <a:pt x="11091" y="238"/>
                </a:cubicBezTo>
                <a:cubicBezTo>
                  <a:pt x="11247" y="257"/>
                  <a:pt x="14245" y="474"/>
                  <a:pt x="14634" y="524"/>
                </a:cubicBezTo>
                <a:cubicBezTo>
                  <a:pt x="15021" y="574"/>
                  <a:pt x="17066" y="376"/>
                  <a:pt x="17375" y="388"/>
                </a:cubicBezTo>
                <a:cubicBezTo>
                  <a:pt x="17685" y="398"/>
                  <a:pt x="18703" y="428"/>
                  <a:pt x="19114" y="422"/>
                </a:cubicBezTo>
                <a:cubicBezTo>
                  <a:pt x="19525" y="414"/>
                  <a:pt x="20645" y="270"/>
                  <a:pt x="21256" y="353"/>
                </a:cubicBezTo>
                <a:cubicBezTo>
                  <a:pt x="21865" y="436"/>
                  <a:pt x="22354" y="420"/>
                  <a:pt x="22910" y="398"/>
                </a:cubicBezTo>
                <a:cubicBezTo>
                  <a:pt x="23466" y="378"/>
                  <a:pt x="23852" y="133"/>
                  <a:pt x="24322" y="0"/>
                </a:cubicBezTo>
              </a:path>
            </a:pathLst>
          </a:custGeom>
          <a:ln w="57600" cap="rnd">
            <a:solidFill>
              <a:srgbClr val="956134"/>
            </a:solidFill>
            <a:round/>
          </a:ln>
        </p:spPr>
        <p:txBody>
          <a:bodyPr lIns="14040" tIns="14040" rIns="14040" bIns="14040" anchor="t">
            <a:noAutofit/>
          </a:bodyPr>
          <a:lstStyle/>
          <a:p>
            <a:endParaRPr lang="hr-HR" sz="14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4" name="Grupa 93"/>
          <p:cNvGrpSpPr/>
          <p:nvPr/>
        </p:nvGrpSpPr>
        <p:grpSpPr>
          <a:xfrm>
            <a:off x="8008920" y="87840"/>
            <a:ext cx="663840" cy="885240"/>
            <a:chOff x="8008920" y="87840"/>
            <a:chExt cx="663840" cy="885240"/>
          </a:xfrm>
        </p:grpSpPr>
        <p:sp>
          <p:nvSpPr>
            <p:cNvPr id="95" name="Prostoručno 94"/>
            <p:cNvSpPr/>
            <p:nvPr/>
          </p:nvSpPr>
          <p:spPr>
            <a:xfrm>
              <a:off x="8064360" y="233640"/>
              <a:ext cx="498960" cy="665280"/>
            </a:xfrm>
            <a:custGeom>
              <a:avLst/>
              <a:gdLst/>
              <a:ahLst/>
              <a:cxnLst/>
              <a:rect l="0" t="0" r="r" b="b"/>
              <a:pathLst>
                <a:path w="1386" h="1848">
                  <a:moveTo>
                    <a:pt x="866" y="0"/>
                  </a:moveTo>
                  <a:lnTo>
                    <a:pt x="0" y="1155"/>
                  </a:lnTo>
                  <a:lnTo>
                    <a:pt x="520" y="1848"/>
                  </a:lnTo>
                  <a:lnTo>
                    <a:pt x="1386" y="693"/>
                  </a:lnTo>
                  <a:lnTo>
                    <a:pt x="1299" y="578"/>
                  </a:lnTo>
                  <a:lnTo>
                    <a:pt x="519" y="1617"/>
                  </a:lnTo>
                  <a:lnTo>
                    <a:pt x="433" y="1501"/>
                  </a:lnTo>
                  <a:lnTo>
                    <a:pt x="1213" y="461"/>
                  </a:lnTo>
                  <a:lnTo>
                    <a:pt x="1040" y="231"/>
                  </a:lnTo>
                  <a:lnTo>
                    <a:pt x="260" y="1270"/>
                  </a:lnTo>
                  <a:lnTo>
                    <a:pt x="174" y="1154"/>
                  </a:lnTo>
                  <a:lnTo>
                    <a:pt x="953" y="115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Prostoručno 95"/>
            <p:cNvSpPr/>
            <p:nvPr/>
          </p:nvSpPr>
          <p:spPr>
            <a:xfrm>
              <a:off x="8407080" y="87840"/>
              <a:ext cx="265680" cy="353880"/>
            </a:xfrm>
            <a:custGeom>
              <a:avLst/>
              <a:gdLst/>
              <a:ahLst/>
              <a:cxnLst/>
              <a:rect l="0" t="0" r="r" b="b"/>
              <a:pathLst>
                <a:path w="738" h="983">
                  <a:moveTo>
                    <a:pt x="0" y="290"/>
                  </a:moveTo>
                  <a:lnTo>
                    <a:pt x="189" y="39"/>
                  </a:lnTo>
                  <a:cubicBezTo>
                    <a:pt x="201" y="22"/>
                    <a:pt x="217" y="11"/>
                    <a:pt x="234" y="4"/>
                  </a:cubicBezTo>
                  <a:cubicBezTo>
                    <a:pt x="252" y="-2"/>
                    <a:pt x="269" y="-1"/>
                    <a:pt x="286" y="5"/>
                  </a:cubicBezTo>
                  <a:cubicBezTo>
                    <a:pt x="304" y="10"/>
                    <a:pt x="320" y="23"/>
                    <a:pt x="332" y="39"/>
                  </a:cubicBezTo>
                  <a:lnTo>
                    <a:pt x="709" y="541"/>
                  </a:lnTo>
                  <a:cubicBezTo>
                    <a:pt x="721" y="557"/>
                    <a:pt x="731" y="578"/>
                    <a:pt x="735" y="601"/>
                  </a:cubicBezTo>
                  <a:cubicBezTo>
                    <a:pt x="739" y="625"/>
                    <a:pt x="739" y="648"/>
                    <a:pt x="734" y="671"/>
                  </a:cubicBezTo>
                  <a:cubicBezTo>
                    <a:pt x="730" y="694"/>
                    <a:pt x="721" y="716"/>
                    <a:pt x="708" y="733"/>
                  </a:cubicBezTo>
                  <a:lnTo>
                    <a:pt x="521" y="983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tIns="0" rIns="0" bIns="0" anchor="t">
              <a:noAutofit/>
            </a:bodyPr>
            <a:lstStyle/>
            <a:p>
              <a:endParaRPr lang="hr-HR" sz="1400" b="1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97" name="Grupa 96"/>
            <p:cNvGrpSpPr/>
            <p:nvPr/>
          </p:nvGrpSpPr>
          <p:grpSpPr>
            <a:xfrm>
              <a:off x="8008920" y="690840"/>
              <a:ext cx="210960" cy="282240"/>
              <a:chOff x="8008920" y="690840"/>
              <a:chExt cx="210960" cy="282240"/>
            </a:xfrm>
          </p:grpSpPr>
          <p:sp>
            <p:nvSpPr>
              <p:cNvPr id="98" name="Prostoručno 97"/>
              <p:cNvSpPr/>
              <p:nvPr/>
            </p:nvSpPr>
            <p:spPr>
              <a:xfrm>
                <a:off x="8008920" y="690840"/>
                <a:ext cx="210960" cy="282240"/>
              </a:xfrm>
              <a:custGeom>
                <a:avLst/>
                <a:gdLst/>
                <a:ahLst/>
                <a:cxnLst/>
                <a:rect l="0" t="0" r="r" b="b"/>
                <a:pathLst>
                  <a:path w="586" h="784">
                    <a:moveTo>
                      <a:pt x="586" y="692"/>
                    </a:moveTo>
                    <a:lnTo>
                      <a:pt x="0" y="784"/>
                    </a:lnTo>
                    <a:lnTo>
                      <a:pt x="68" y="0"/>
                    </a:lnTo>
                    <a:lnTo>
                      <a:pt x="586" y="692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" name="Prostoručno 98"/>
              <p:cNvSpPr/>
              <p:nvPr/>
            </p:nvSpPr>
            <p:spPr>
              <a:xfrm>
                <a:off x="8008920" y="832320"/>
                <a:ext cx="105480" cy="140760"/>
              </a:xfrm>
              <a:custGeom>
                <a:avLst/>
                <a:gdLst/>
                <a:ahLst/>
                <a:cxnLst/>
                <a:rect l="0" t="0" r="r" b="b"/>
                <a:pathLst>
                  <a:path w="293" h="391">
                    <a:moveTo>
                      <a:pt x="293" y="347"/>
                    </a:moveTo>
                    <a:lnTo>
                      <a:pt x="0" y="391"/>
                    </a:lnTo>
                    <a:lnTo>
                      <a:pt x="33" y="0"/>
                    </a:lnTo>
                    <a:lnTo>
                      <a:pt x="293" y="3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tIns="0" rIns="0" bIns="0" anchor="t">
                <a:noAutofit/>
              </a:bodyPr>
              <a:lstStyle/>
              <a:p>
                <a:endParaRPr lang="hr-HR" sz="1400" b="1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3870" b="0" u="none" strike="noStrike">
                <a:solidFill>
                  <a:srgbClr val="FF80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spcBef>
                <a:spcPts val="127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29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864000" lvl="1" indent="-324000">
              <a:spcBef>
                <a:spcPts val="1026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254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296000" lvl="2" indent="-288000">
              <a:spcBef>
                <a:spcPts val="76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217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728000" lvl="3" indent="-216000">
              <a:spcBef>
                <a:spcPts val="510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lang="hr-HR" sz="181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160000" lvl="4" indent="-216000">
              <a:spcBef>
                <a:spcPts val="25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621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592000" lvl="5" indent="-216000">
              <a:spcBef>
                <a:spcPts val="87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2131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3024000" lvl="6" indent="-216000">
              <a:spcBef>
                <a:spcPts val="301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lang="hr-HR" sz="7307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102" name="PlaceHolder 3"/>
          <p:cNvSpPr>
            <a:spLocks noGrp="1"/>
          </p:cNvSpPr>
          <p:nvPr>
            <p:ph type="dt" idx="22"/>
          </p:nvPr>
        </p:nvSpPr>
        <p:spPr>
          <a:xfrm>
            <a:off x="489600" y="6531120"/>
            <a:ext cx="2122560" cy="32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103" name="PlaceHolder 4"/>
          <p:cNvSpPr>
            <a:spLocks noGrp="1"/>
          </p:cNvSpPr>
          <p:nvPr>
            <p:ph type="ftr" idx="23"/>
          </p:nvPr>
        </p:nvSpPr>
        <p:spPr>
          <a:xfrm>
            <a:off x="3102120" y="6531120"/>
            <a:ext cx="2939040" cy="32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04" name="PlaceHolder 5"/>
          <p:cNvSpPr>
            <a:spLocks noGrp="1"/>
          </p:cNvSpPr>
          <p:nvPr>
            <p:ph type="sldNum" idx="24"/>
          </p:nvPr>
        </p:nvSpPr>
        <p:spPr>
          <a:xfrm>
            <a:off x="6531120" y="6531120"/>
            <a:ext cx="2122560" cy="32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>
            <a:lvl1pPr indent="0" algn="r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C43BA4D-68BB-484E-B8CC-E9217F3545E3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4F1085-4471-4807-8C08-8C4448D7443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14400" y="1427018"/>
            <a:ext cx="7464240" cy="253262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66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Times New Roman"/>
                <a:ea typeface="Times New Roman"/>
              </a:rPr>
              <a:t>Povijesne </a:t>
            </a:r>
            <a:r>
              <a:rPr sz="6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sz="6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6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66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hr-HR" sz="6600" b="1" u="none" strike="noStrike" dirty="0" smtClean="0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Times New Roman"/>
                <a:ea typeface="Times New Roman"/>
              </a:rPr>
              <a:t>knjige</a:t>
            </a:r>
            <a:endParaRPr lang="en-US" sz="6600" b="0" u="none" strike="noStrike" dirty="0">
              <a:solidFill>
                <a:schemeClr val="accent1">
                  <a:lumMod val="50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r>
              <a:rPr sz="2800"/>
              <a:t/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r>
              <a:rPr sz="2800"/>
              <a:t/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Ponavljanje 2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Anketa o znanju 2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6" name="Picture 3"/>
          <p:cNvPicPr/>
          <p:nvPr/>
        </p:nvPicPr>
        <p:blipFill>
          <a:blip r:embed="rId3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r>
              <a:rPr sz="1700"/>
              <a:t/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8" name="Picture 4"/>
          <p:cNvPicPr/>
          <p:nvPr/>
        </p:nvPicPr>
        <p:blipFill>
          <a:blip r:embed="rId4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ravokutnik 158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2FF96010-5640-4AD5-8860-8D81A65E97B5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10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Pravokutnik 159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Pravokutnik 160"/>
          <p:cNvSpPr/>
          <p:nvPr/>
        </p:nvSpPr>
        <p:spPr>
          <a:xfrm>
            <a:off x="360360" y="900000"/>
            <a:ext cx="822960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Iz koje zemlje potječe Ruta?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Moab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 koji se grada Ruta vraća sa svojom svekrvom?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Betlehem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Ruta radi na Boazovim poljima?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Pabirči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teološki glagol označava Boazov postupak kojim se po Zakonu pobrinuo za Rutu, njezinu obitelj i njihovo imanje?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Otkupiti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Pravokutnik 161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3" name="Slika 162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avokutnik 16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8E79ABE8-57C1-4130-BEA2-C160918C1B4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Pravokutnik 164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Pravokutnik 165"/>
          <p:cNvSpPr/>
          <p:nvPr/>
        </p:nvSpPr>
        <p:spPr>
          <a:xfrm>
            <a:off x="360360" y="900000"/>
            <a:ext cx="845964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Kako se zove slavni unuk Boaza i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Rute koji kod Izaije postaje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mesijanski simbol?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Jišaj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prvi biblijski glagol opisuje Juditu (Jdt 8)?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Slušati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glavari grada traže od Judite (Jdt 8)?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 moli za njih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u Juditi nosi titulu „gospodar sve zemlje” (Jdt 2)?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Nabukodonozor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Kojim dvjema osobinama Judita budi divljenje (Jdt 10.11)?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Ljepota i mudrost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Pravokutnik 166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8" name="Slika 167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ravokutnik 168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95B67F75-5E3F-4CD1-A640-53BF91A7ED63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12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Pravokutnik 169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Pravokutnik 170"/>
          <p:cNvSpPr/>
          <p:nvPr/>
        </p:nvSpPr>
        <p:spPr>
          <a:xfrm>
            <a:off x="360360" y="900000"/>
            <a:ext cx="822960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znači Esterino izvorno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hebrejsko ime?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mirta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je Esteru izabrao za perzijsku kraljicu?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 Ahasver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Koja je Hamanova osnovna nakana s Božjim narodom u Knjizi o Esteri?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Istrijebiti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zakon proglašava Estera i tako pokazuje da je uistinu kraljica?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Zakon o Purimu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Pravokutnik 171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3" name="Slika 172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ravokutnik 17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ACE4716E-1A16-428F-919D-22C02556635C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ravokutnik 174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Pravokutnik 175"/>
          <p:cNvSpPr/>
          <p:nvPr/>
        </p:nvSpPr>
        <p:spPr>
          <a:xfrm>
            <a:off x="360360" y="900000"/>
            <a:ext cx="822960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su dva osnovna motiva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 koje se Makabejci bore?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Zakon i Savez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Kojem narodu pripadaju glavni neprijatelji protiv kojih se Makabejci bore?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Izraelci (ološ, pokvarenjaci, otpadnici)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Kojim imenom Makabejci govore o Bogu?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Nebo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je ključan događaj iz Knjiga o Makabejcima izvor Hanuke?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Posveta žrtvenika (1 Mak 4,59; 2 Mak 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ravokutnik 176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8" name="Slika 177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ravokutnik 17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ACE4716E-1A16-428F-919D-22C02556635C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ravokutnik 174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 dirty="0" smtClean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Ocjene</a:t>
            </a:r>
            <a:endParaRPr lang="hr-HR" sz="4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Pravokutnik 175"/>
          <p:cNvSpPr/>
          <p:nvPr/>
        </p:nvSpPr>
        <p:spPr>
          <a:xfrm>
            <a:off x="360360" y="1328040"/>
            <a:ext cx="8229600" cy="479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 dirty="0" smtClean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24 boda = dovoljan (2)</a:t>
            </a: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25-33 = dobar (3)</a:t>
            </a: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 dirty="0" smtClean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34-41= vrlo dobar (4)</a:t>
            </a: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42-48 = odličan (5)</a:t>
            </a:r>
            <a:endParaRPr lang="hr-HR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ravokutnik 176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8" name="Slika 177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138253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avokutnik 118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CEFA9887-1653-44D1-9F3D-2B7403F8AD79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2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ravokutnik 119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ravokutnik 120"/>
          <p:cNvSpPr/>
          <p:nvPr/>
        </p:nvSpPr>
        <p:spPr>
          <a:xfrm>
            <a:off x="360360" y="900000"/>
            <a:ext cx="845964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Protiv koga Jošua predvodi boj po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Mojsijevu nalogu (Izl 17)?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Protiv Amaleka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Gdje Jošua boravi kao mladić i poslužitelj Mojsijev (Izl 33)?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Šatoru sastanka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Izraelcima služi kao orijentir za ulazak u Obećanu zemlju (Jš 3)?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Kovčeg Saveza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Jošua radi s Knjigom Zakona na gori Ebalu (Jš 8)?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Prepisuje i čita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ravokutnik 121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Slika 122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ravokutnik 12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ADF95255-5EB4-4B61-BCDF-98B089D30506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ravokutnik 124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ravokutnik 125"/>
          <p:cNvSpPr/>
          <p:nvPr/>
        </p:nvSpPr>
        <p:spPr>
          <a:xfrm>
            <a:off x="360360" y="900000"/>
            <a:ext cx="822960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na početku Knjige Sudaca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dobiva izravan Božji odgovor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 svoje pitanje?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Sinovi Izraelovi, Izraelci – cijela zajednica, narod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Koja dva osnovna glagola opisuju ulogu sudaca u Božjem narodu?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Suditi (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šafat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i spasiti (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jaša'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dugo traje vrijeme mira koji je Debora postigla (Suci 4s)?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40 godina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Kome pripada Baalov žrtvenik koji Gideon (Suci 6-8) na početku treba porušiti?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Gideonovu ocu Joašu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ravokutnik 126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Slika 127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ravokutnik 128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AEA05A05-8FA6-49CC-B894-3DB4A4B5D6A7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ravokutnik 129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ravokutnik 130"/>
          <p:cNvSpPr/>
          <p:nvPr/>
        </p:nvSpPr>
        <p:spPr>
          <a:xfrm>
            <a:off x="360360" y="900000"/>
            <a:ext cx="822960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Kakav je zavjet Samuelova majka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Ana dala Bogu (1 Sam 1)?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Dat će sina Bogu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Gospodin objavljuje svome sluzi, dječaku Samuelu, koji sluša (1 Sam 3)?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Osudu nad domom Elijevim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sve priznaje Samuelov proročki autoritet nakon što ga je Gospodin pozvao (1 Sam 3)?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 Izrael (1 Sam 3,20)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Koga sve Samuel pomazuje za kralja po Božjem nalogu?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Šaula i Davida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Pravokutnik 131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3" name="Slika 132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avokutnik 13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9BE24D07-6AB0-4E25-9424-C8C21F9567F6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ravokutnik 134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ravokutnik 135"/>
          <p:cNvSpPr/>
          <p:nvPr/>
        </p:nvSpPr>
        <p:spPr>
          <a:xfrm>
            <a:off x="360360" y="900000"/>
            <a:ext cx="822960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je Davidov nasljednik na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prijestolju u izabranom narodu?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Salomon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se izraelskih plemena odvojilo od Davidova nasljedstva i Južnog kraljevstva?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10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 kojem od dva izraelska kraljevstva djeluju proroci Ilija i Elizej (1 Kr 17-2 Kr 13)?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Sjeverno kraljevstvo (Izrael)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 kojim prorokom prijateljski surađuje kralj Ezekija (2 Kr 18-20)?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Izaijom (usp. 2 Ljet 29-32; Iz 36-38)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ravokutnik 136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8" name="Slika 137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ravokutnik 138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0DB3D013-EFD6-427D-AA53-614B1EA29B89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Pravokutnik 139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ravokutnik 140"/>
          <p:cNvSpPr/>
          <p:nvPr/>
        </p:nvSpPr>
        <p:spPr>
          <a:xfrm>
            <a:off x="360360" y="900000"/>
            <a:ext cx="822960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biblijski likovi označuju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početak i kraj „rodoslovnog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predslovlja” u Knjigama Ljetopisa?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Adam i Šaul (1 Ljet 1-10)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Dokle seže opis povijesti u Knjigama Ljetopisa? Koji biblijski lik označa „novi početak” na kraju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kralja Kira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je glavni subjekt u povijesti koju opisuju Knjige Ljetopisa?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 Izrael, Božji narod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Koje od dva izraelska kraljevstva Knjige Ljetopisa prate kroz povijest?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Južno kraljevstvo, Juda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ravokutnik 141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3" name="Slika 142"/>
          <p:cNvPicPr/>
          <p:nvPr/>
        </p:nvPicPr>
        <p:blipFill>
          <a:blip r:embed="rId2"/>
          <a:stretch/>
        </p:blipFill>
        <p:spPr>
          <a:xfrm>
            <a:off x="5760000" y="0"/>
            <a:ext cx="3384000" cy="1791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avokutnik 14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A133A567-16B9-4EE0-9E92-6D06131F8063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7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Pravokutnik 144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Pravokutnik 145"/>
          <p:cNvSpPr/>
          <p:nvPr/>
        </p:nvSpPr>
        <p:spPr>
          <a:xfrm>
            <a:off x="360360" y="900000"/>
            <a:ext cx="822960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 koji je blagdan obnovljen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hramski žrtvenik u Knjizi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Ezrinoj (Ezr 3)?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Blagdan sjenica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 čijeg je kraljevanja dovršen drugi Hram, nakon babilonskog progonstva (Ezr 6)?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kralja Darija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Koje dvije uloge obnaša Ezra (Ezr 7)?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Svećenik i pismoznanac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Zbog čega Ezra blagoslivlja Boga na početku svojega osobnog svjedočenja u 1. licu (Ezr 7)?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Zbog kraljeve naklonosti (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חסד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Ezr 7,28)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Pravokutnik 146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8" name="Slika 147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6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3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0" dur="10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ravokutnik 148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CF8850E4-D5FB-4EBD-8429-A876D31A8928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8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Pravokutnik 149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Pitanja i odgovori 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ravokutnik 150"/>
          <p:cNvSpPr/>
          <p:nvPr/>
        </p:nvSpPr>
        <p:spPr>
          <a:xfrm>
            <a:off x="360360" y="900000"/>
            <a:ext cx="822960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Koja je Nehemijina prva reakcija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 loše vijesti iz domovine (Neh 1)?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Molitva (Neh 1,5-11)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Gdje je sjedište neprijatelja obnove u Nehemijino doba (Neh 3)?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Samariji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Ezra radi prije čitanja Knjige Zakona pred cijelim narodom (Neh 8)?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Blagoslivlja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Od kojega je doba bio zanemaren Blagdan sjenica u Knjizi Nehemijinoj?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Jošue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ravokutnik 151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3" name="Slika 152"/>
          <p:cNvPicPr/>
          <p:nvPr/>
        </p:nvPicPr>
        <p:blipFill>
          <a:blip r:embed="rId2"/>
          <a:stretch/>
        </p:blipFill>
        <p:spPr>
          <a:xfrm>
            <a:off x="5743440" y="0"/>
            <a:ext cx="3400560" cy="180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9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9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900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ravokutnik 15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EEB464F0-1B37-4BEF-8C02-F0531A71E964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9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Pravokutnik 154"/>
          <p:cNvSpPr/>
          <p:nvPr/>
        </p:nvSpPr>
        <p:spPr>
          <a:xfrm>
            <a:off x="360360" y="188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Pravokutnik 155"/>
          <p:cNvSpPr/>
          <p:nvPr/>
        </p:nvSpPr>
        <p:spPr>
          <a:xfrm>
            <a:off x="360360" y="900000"/>
            <a:ext cx="822960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Koja dva mala proroka citira Tobit </a:t>
            </a:r>
            <a:r>
              <a:rPr sz="2400"/>
              <a:t/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 Knjizi o Tobiji (Tob 2.14)?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Amos i Jona (verzija B: Nahum)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Koga Bog šalje kao odgovor na molitvu oca Tobita i mlade Sare (Tob 3)?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Rafael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je izliječio Tobita od sljepoće (Tob 11)?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 Tobija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Kakav zadnji nalog anđeo daje Tobijinima prije nego što je otišao (Tob 12)?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Zapišite sve što se zbilo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Pravokutnik 156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8" name="Slika 157"/>
          <p:cNvPicPr/>
          <p:nvPr/>
        </p:nvPicPr>
        <p:blipFill>
          <a:blip r:embed="rId2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185</Words>
  <Application>Microsoft Office PowerPoint</Application>
  <PresentationFormat>Prikaz na zaslonu (4:3)</PresentationFormat>
  <Paragraphs>140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9</vt:i4>
      </vt:variant>
      <vt:variant>
        <vt:lpstr>Naslovi slajdova</vt:lpstr>
      </vt:variant>
      <vt:variant>
        <vt:i4>14</vt:i4>
      </vt:variant>
    </vt:vector>
  </HeadingPairs>
  <TitlesOfParts>
    <vt:vector size="31" baseType="lpstr">
      <vt:lpstr>Arial</vt:lpstr>
      <vt:lpstr>Arial Black</vt:lpstr>
      <vt:lpstr>DejaVu Sans</vt:lpstr>
      <vt:lpstr>Garamond</vt:lpstr>
      <vt:lpstr>Symbol</vt:lpstr>
      <vt:lpstr>Times New Roman</vt:lpstr>
      <vt:lpstr>Verdana</vt:lpstr>
      <vt:lpstr>Wingdings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Povijesne          knjige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Biblija – Stari Zavjet</dc:title>
  <dc:subject/>
  <dc:creator>Guenther</dc:creator>
  <dc:description/>
  <cp:lastModifiedBy>Predavač</cp:lastModifiedBy>
  <cp:revision>77</cp:revision>
  <cp:lastPrinted>2025-09-30T18:19:10Z</cp:lastPrinted>
  <dcterms:created xsi:type="dcterms:W3CDTF">2007-10-03T09:13:26Z</dcterms:created>
  <dcterms:modified xsi:type="dcterms:W3CDTF">2026-01-21T09:17:05Z</dcterms:modified>
  <dc:language>hr-HR</dc:language>
</cp:coreProperties>
</file>